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3312612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4143526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2180821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46185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321443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973198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2918505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3974322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4232893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3596857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DFC05AF-1D14-49E7-BE77-EF917DC1CF0F}"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ED7440C-682B-40F6-81B9-0D751F95359D}" type="slidenum">
              <a:rPr lang="es-CO" smtClean="0"/>
              <a:t>‹Nº›</a:t>
            </a:fld>
            <a:endParaRPr lang="es-CO"/>
          </a:p>
        </p:txBody>
      </p:sp>
    </p:spTree>
    <p:extLst>
      <p:ext uri="{BB962C8B-B14F-4D97-AF65-F5344CB8AC3E}">
        <p14:creationId xmlns:p14="http://schemas.microsoft.com/office/powerpoint/2010/main" val="3510314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FC05AF-1D14-49E7-BE77-EF917DC1CF0F}" type="datetimeFigureOut">
              <a:rPr lang="es-CO" smtClean="0"/>
              <a:t>16/07/2013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D7440C-682B-40F6-81B9-0D751F95359D}" type="slidenum">
              <a:rPr lang="es-CO" smtClean="0"/>
              <a:t>‹Nº›</a:t>
            </a:fld>
            <a:endParaRPr lang="es-CO"/>
          </a:p>
        </p:txBody>
      </p:sp>
    </p:spTree>
    <p:extLst>
      <p:ext uri="{BB962C8B-B14F-4D97-AF65-F5344CB8AC3E}">
        <p14:creationId xmlns:p14="http://schemas.microsoft.com/office/powerpoint/2010/main" val="2794857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1.gstatic.com/images?q=tbn:ANd9GcTV4RL4HN3-9kInrYsnWHdVwb2avGlO8JUiP-zc3p3rVPPStef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80920" cy="5976664"/>
          </a:xfrm>
          <a:prstGeom prst="rect">
            <a:avLst/>
          </a:prstGeom>
          <a:noFill/>
          <a:extLst>
            <a:ext uri="{909E8E84-426E-40DD-AFC4-6F175D3DCCD1}">
              <a14:hiddenFill xmlns:a14="http://schemas.microsoft.com/office/drawing/2010/main">
                <a:solidFill>
                  <a:srgbClr val="FFFFFF"/>
                </a:solidFill>
              </a14:hiddenFill>
            </a:ext>
          </a:extLst>
        </p:spPr>
      </p:pic>
      <p:sp>
        <p:nvSpPr>
          <p:cNvPr id="4" name="3 Redondear rectángulo de esquina sencilla"/>
          <p:cNvSpPr/>
          <p:nvPr/>
        </p:nvSpPr>
        <p:spPr>
          <a:xfrm>
            <a:off x="467544" y="2168860"/>
            <a:ext cx="8280920" cy="2592288"/>
          </a:xfrm>
          <a:prstGeom prst="round1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solidFill>
                  <a:srgbClr val="002060"/>
                </a:solidFill>
                <a:latin typeface="Algerian" pitchFamily="82" charset="0"/>
              </a:rPr>
              <a:t>los diez mandamientos</a:t>
            </a:r>
            <a:br>
              <a:rPr lang="es-CO" sz="4400" b="1" dirty="0" smtClean="0">
                <a:solidFill>
                  <a:srgbClr val="002060"/>
                </a:solidFill>
                <a:latin typeface="Algerian" pitchFamily="82" charset="0"/>
              </a:rPr>
            </a:br>
            <a:r>
              <a:rPr lang="es-CO" sz="4400" b="1" dirty="0" smtClean="0">
                <a:solidFill>
                  <a:srgbClr val="002060"/>
                </a:solidFill>
                <a:latin typeface="Algerian" pitchFamily="82" charset="0"/>
              </a:rPr>
              <a:t> la revelación del carácter de dios: N°3.</a:t>
            </a:r>
            <a:endParaRPr lang="es-CO" sz="4400" b="1" dirty="0">
              <a:solidFill>
                <a:srgbClr val="002060"/>
              </a:solidFill>
              <a:latin typeface="Algerian" pitchFamily="82" charset="0"/>
            </a:endParaRPr>
          </a:p>
        </p:txBody>
      </p:sp>
    </p:spTree>
    <p:extLst>
      <p:ext uri="{BB962C8B-B14F-4D97-AF65-F5344CB8AC3E}">
        <p14:creationId xmlns:p14="http://schemas.microsoft.com/office/powerpoint/2010/main" val="3671992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2440" y="214929"/>
            <a:ext cx="8229600" cy="1440159"/>
          </a:xfrm>
        </p:spPr>
        <p:txBody>
          <a:bodyPr>
            <a:normAutofit/>
          </a:bodyPr>
          <a:lstStyle/>
          <a:p>
            <a:pPr marL="0" indent="0" algn="ctr" fontAlgn="base">
              <a:buNone/>
            </a:pPr>
            <a:r>
              <a:rPr lang="es-CO" sz="4200" b="1" dirty="0" smtClean="0"/>
              <a:t>La Ley domina el mal y trae bendiciones.</a:t>
            </a:r>
            <a:endParaRPr lang="es-CO" sz="4200" dirty="0" smtClean="0"/>
          </a:p>
        </p:txBody>
      </p:sp>
      <p:pic>
        <p:nvPicPr>
          <p:cNvPr id="1026" name="Picture 2" descr="http://img.webme.com/pic/r/reformaadventista/sab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916832"/>
            <a:ext cx="2722792" cy="224676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2132275"/>
            <a:ext cx="5688632" cy="1815882"/>
          </a:xfrm>
          <a:prstGeom prst="rect">
            <a:avLst/>
          </a:prstGeom>
          <a:blipFill>
            <a:blip r:embed="rId3"/>
            <a:tile tx="0" ty="0" sx="100000" sy="100000" flip="none" algn="tl"/>
          </a:blipFill>
        </p:spPr>
        <p:txBody>
          <a:bodyPr wrap="square">
            <a:spAutoFit/>
          </a:bodyPr>
          <a:lstStyle/>
          <a:p>
            <a:pPr fontAlgn="base"/>
            <a:r>
              <a:rPr lang="es-CO" sz="2800" dirty="0"/>
              <a:t>El aumento en los crímenes, la violencia, la inmoralidad y la maldad que inunda el mundo, se ha originado en el desprecio del Decálogo. </a:t>
            </a:r>
          </a:p>
        </p:txBody>
      </p:sp>
      <p:sp>
        <p:nvSpPr>
          <p:cNvPr id="5" name="4 Rectángulo"/>
          <p:cNvSpPr/>
          <p:nvPr/>
        </p:nvSpPr>
        <p:spPr>
          <a:xfrm>
            <a:off x="288464" y="4509120"/>
            <a:ext cx="8483432" cy="2308324"/>
          </a:xfrm>
          <a:prstGeom prst="rect">
            <a:avLst/>
          </a:prstGeom>
          <a:blipFill>
            <a:blip r:embed="rId3"/>
            <a:tile tx="0" ty="0" sx="100000" sy="100000" flip="none" algn="tl"/>
          </a:blipFill>
        </p:spPr>
        <p:txBody>
          <a:bodyPr wrap="square">
            <a:spAutoFit/>
          </a:bodyPr>
          <a:lstStyle/>
          <a:p>
            <a:pPr algn="ctr"/>
            <a:r>
              <a:rPr lang="es-CO" sz="2400" i="1" dirty="0">
                <a:solidFill>
                  <a:srgbClr val="FF0000"/>
                </a:solidFill>
              </a:rPr>
              <a:t>Dondequiera que se acepta esta </a:t>
            </a:r>
            <a:r>
              <a:rPr lang="es-CO" sz="2400" i="1" dirty="0" smtClean="0">
                <a:solidFill>
                  <a:srgbClr val="FF0000"/>
                </a:solidFill>
              </a:rPr>
              <a:t>Ley</a:t>
            </a:r>
            <a:r>
              <a:rPr lang="es-CO" sz="2400" i="1" dirty="0">
                <a:solidFill>
                  <a:srgbClr val="FF0000"/>
                </a:solidFill>
              </a:rPr>
              <a:t>, inmoviliza el pecado, promueve la conducta correcta, y se convierte en un medio de establecer la justicia. Las naciones que han incorporado sus principios, en sus leyes han experimentado grandes bendiciones. Por otra parte, el abandono de sus principios causa una decadencia progresiva.</a:t>
            </a:r>
          </a:p>
        </p:txBody>
      </p:sp>
    </p:spTree>
    <p:extLst>
      <p:ext uri="{BB962C8B-B14F-4D97-AF65-F5344CB8AC3E}">
        <p14:creationId xmlns:p14="http://schemas.microsoft.com/office/powerpoint/2010/main" val="1339549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blipFill>
            <a:blip r:embed="rId2"/>
            <a:tile tx="0" ty="0" sx="100000" sy="100000" flip="none" algn="tl"/>
          </a:blipFill>
        </p:spPr>
        <p:txBody>
          <a:bodyPr>
            <a:normAutofit fontScale="85000" lnSpcReduction="10000"/>
          </a:bodyPr>
          <a:lstStyle/>
          <a:p>
            <a:pPr marL="0" indent="0" algn="ctr" fontAlgn="base">
              <a:buNone/>
            </a:pPr>
            <a:r>
              <a:rPr lang="es-CO" dirty="0"/>
              <a:t>En los tiempos del Antiguo Testamento, Dios a menudo bendecía a naciones e individuos en proporción a la manera como obedecían su </a:t>
            </a:r>
            <a:r>
              <a:rPr lang="es-CO" dirty="0" smtClean="0"/>
              <a:t>Ley</a:t>
            </a:r>
            <a:r>
              <a:rPr lang="es-CO" dirty="0"/>
              <a:t>. </a:t>
            </a:r>
            <a:endParaRPr lang="es-CO" dirty="0" smtClean="0"/>
          </a:p>
          <a:p>
            <a:pPr marL="0" indent="0" algn="ctr" fontAlgn="base">
              <a:buNone/>
            </a:pPr>
            <a:endParaRPr lang="es-CO" dirty="0" smtClean="0"/>
          </a:p>
          <a:p>
            <a:pPr marL="0" indent="0" algn="ctr" fontAlgn="base">
              <a:buNone/>
            </a:pPr>
            <a:r>
              <a:rPr lang="es-CO" dirty="0" smtClean="0"/>
              <a:t>“</a:t>
            </a:r>
            <a:r>
              <a:rPr lang="es-CO" b="1" dirty="0">
                <a:latin typeface="Agency FB" pitchFamily="34" charset="0"/>
              </a:rPr>
              <a:t>La justicia engrandece a la nación</a:t>
            </a:r>
            <a:r>
              <a:rPr lang="es-CO" dirty="0"/>
              <a:t>”, declara la Escritura, y “</a:t>
            </a:r>
            <a:r>
              <a:rPr lang="es-CO" b="1" dirty="0">
                <a:latin typeface="Agency FB" pitchFamily="34" charset="0"/>
              </a:rPr>
              <a:t>con justicia será afirmado el trono</a:t>
            </a:r>
            <a:r>
              <a:rPr lang="es-CO" dirty="0" smtClean="0"/>
              <a:t>”</a:t>
            </a:r>
          </a:p>
          <a:p>
            <a:pPr marL="0" indent="0" algn="ctr" fontAlgn="base">
              <a:buNone/>
            </a:pPr>
            <a:r>
              <a:rPr lang="es-CO" dirty="0" smtClean="0"/>
              <a:t> </a:t>
            </a:r>
            <a:r>
              <a:rPr lang="es-CO" dirty="0">
                <a:solidFill>
                  <a:srgbClr val="FF0000"/>
                </a:solidFill>
              </a:rPr>
              <a:t>(Prov.14:34; 16:12)</a:t>
            </a:r>
            <a:r>
              <a:rPr lang="es-CO" dirty="0"/>
              <a:t>. </a:t>
            </a:r>
            <a:endParaRPr lang="es-CO" dirty="0" smtClean="0"/>
          </a:p>
          <a:p>
            <a:pPr marL="0" indent="0" fontAlgn="base">
              <a:buNone/>
            </a:pPr>
            <a:endParaRPr lang="es-CO" dirty="0" smtClean="0"/>
          </a:p>
          <a:p>
            <a:pPr marL="0" indent="0" algn="ctr" fontAlgn="base">
              <a:buNone/>
            </a:pPr>
            <a:r>
              <a:rPr lang="es-CO" dirty="0" smtClean="0"/>
              <a:t>Los </a:t>
            </a:r>
            <a:r>
              <a:rPr lang="es-CO" dirty="0"/>
              <a:t>que rehusaban obedecer los mandamientos de Dios sufrían calamidades </a:t>
            </a:r>
            <a:r>
              <a:rPr lang="es-CO" dirty="0">
                <a:solidFill>
                  <a:srgbClr val="FF0000"/>
                </a:solidFill>
              </a:rPr>
              <a:t>(Sal.89:31,32)</a:t>
            </a:r>
            <a:r>
              <a:rPr lang="es-CO" dirty="0"/>
              <a:t>. “</a:t>
            </a:r>
            <a:r>
              <a:rPr lang="es-CO" b="1" dirty="0">
                <a:latin typeface="Agency FB" pitchFamily="34" charset="0"/>
              </a:rPr>
              <a:t>La maldición de Jehová está en la casa del impío, pero bendecirá la morada de los justos</a:t>
            </a:r>
            <a:r>
              <a:rPr lang="es-CO" dirty="0"/>
              <a:t>” </a:t>
            </a:r>
            <a:r>
              <a:rPr lang="es-CO" dirty="0">
                <a:solidFill>
                  <a:srgbClr val="FF0000"/>
                </a:solidFill>
              </a:rPr>
              <a:t>(Prov.3:33; Lev.26; </a:t>
            </a:r>
            <a:r>
              <a:rPr lang="es-CO" dirty="0" smtClean="0">
                <a:solidFill>
                  <a:srgbClr val="FF0000"/>
                </a:solidFill>
              </a:rPr>
              <a:t>Deut.28</a:t>
            </a:r>
            <a:r>
              <a:rPr lang="es-CO" dirty="0">
                <a:solidFill>
                  <a:srgbClr val="FF0000"/>
                </a:solidFill>
              </a:rPr>
              <a:t>)</a:t>
            </a:r>
            <a:r>
              <a:rPr lang="es-CO" dirty="0"/>
              <a:t>. El mismo principio general continúa siendo válido en nuestros </a:t>
            </a:r>
            <a:r>
              <a:rPr lang="es-CO" dirty="0" smtClean="0"/>
              <a:t>días, y aunque usted no lo note, su ruina será el final. </a:t>
            </a:r>
            <a:r>
              <a:rPr lang="es-CO" dirty="0" smtClean="0">
                <a:solidFill>
                  <a:srgbClr val="FF0000"/>
                </a:solidFill>
              </a:rPr>
              <a:t>(Lea Exo.20:6).</a:t>
            </a:r>
            <a:endParaRPr lang="es-CO" dirty="0">
              <a:solidFill>
                <a:srgbClr val="FF0000"/>
              </a:solidFill>
            </a:endParaRPr>
          </a:p>
        </p:txBody>
      </p:sp>
    </p:spTree>
    <p:extLst>
      <p:ext uri="{BB962C8B-B14F-4D97-AF65-F5344CB8AC3E}">
        <p14:creationId xmlns:p14="http://schemas.microsoft.com/office/powerpoint/2010/main" val="99279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p:spPr>
        <p:txBody>
          <a:bodyPr>
            <a:normAutofit lnSpcReduction="10000"/>
          </a:bodyPr>
          <a:lstStyle/>
          <a:p>
            <a:pPr marL="0" indent="0" algn="ctr" fontAlgn="base">
              <a:buNone/>
            </a:pPr>
            <a:r>
              <a:rPr lang="es-CO" sz="3800" b="1" i="1" dirty="0"/>
              <a:t>La Perpetuidad de la </a:t>
            </a:r>
            <a:r>
              <a:rPr lang="es-CO" sz="3800" b="1" i="1" dirty="0" smtClean="0"/>
              <a:t>Ley.</a:t>
            </a:r>
            <a:endParaRPr lang="es-CO" sz="3800" i="1" dirty="0"/>
          </a:p>
          <a:p>
            <a:pPr marL="0" indent="0" algn="ctr" fontAlgn="base">
              <a:buNone/>
            </a:pPr>
            <a:r>
              <a:rPr lang="es-CO" dirty="0"/>
              <a:t> Por cuanto la </a:t>
            </a:r>
            <a:r>
              <a:rPr lang="es-CO" dirty="0" smtClean="0"/>
              <a:t>Ley </a:t>
            </a:r>
            <a:r>
              <a:rPr lang="es-CO" dirty="0"/>
              <a:t>moral de los Diez Mandamientos es un reflejo del carácter de Dios, sus principios no son temporales ni sujetos a las circunstancias, sino absolutos, inmutables, y de validez permanente para la humanidad. </a:t>
            </a:r>
            <a:r>
              <a:rPr lang="es-CO" dirty="0" smtClean="0"/>
              <a:t> Conforme son Sus Originadores. </a:t>
            </a:r>
          </a:p>
          <a:p>
            <a:pPr marL="0" indent="0" algn="ctr" fontAlgn="base">
              <a:buNone/>
            </a:pPr>
            <a:r>
              <a:rPr lang="es-CO" dirty="0" smtClean="0">
                <a:solidFill>
                  <a:srgbClr val="FF0000"/>
                </a:solidFill>
              </a:rPr>
              <a:t>(Lea Mat.24:35; Heb.13:8; Sant.1:17).</a:t>
            </a:r>
          </a:p>
          <a:p>
            <a:pPr marL="0" indent="0" fontAlgn="base">
              <a:buNone/>
            </a:pPr>
            <a:endParaRPr lang="es-CO" dirty="0"/>
          </a:p>
          <a:p>
            <a:pPr marL="0" indent="0" algn="ctr" fontAlgn="base">
              <a:buNone/>
            </a:pPr>
            <a:r>
              <a:rPr lang="es-CO" dirty="0" smtClean="0"/>
              <a:t>A </a:t>
            </a:r>
            <a:r>
              <a:rPr lang="es-CO" dirty="0"/>
              <a:t>través de los siglos, los cristianos han creído firmemente en la perpetuidad de la Ley de Dios, afirmando con decisión su validez continua.</a:t>
            </a:r>
          </a:p>
          <a:p>
            <a:endParaRPr lang="es-CO" dirty="0"/>
          </a:p>
          <a:p>
            <a:endParaRPr lang="es-CO" dirty="0"/>
          </a:p>
        </p:txBody>
      </p:sp>
    </p:spTree>
    <p:extLst>
      <p:ext uri="{BB962C8B-B14F-4D97-AF65-F5344CB8AC3E}">
        <p14:creationId xmlns:p14="http://schemas.microsoft.com/office/powerpoint/2010/main" val="90486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80">
                                          <p:stCondLst>
                                            <p:cond delay="0"/>
                                          </p:stCondLst>
                                        </p:cTn>
                                        <p:tgtEl>
                                          <p:spTgt spid="3">
                                            <p:txEl>
                                              <p:pRg st="4" end="4"/>
                                            </p:txEl>
                                          </p:spTgt>
                                        </p:tgtEl>
                                      </p:cBhvr>
                                    </p:animEffect>
                                    <p:anim calcmode="lin" valueType="num">
                                      <p:cBhvr>
                                        <p:cTn id="2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xEl>
                                              <p:pRg st="4" end="4"/>
                                            </p:txEl>
                                          </p:spTgt>
                                        </p:tgtEl>
                                      </p:cBhvr>
                                      <p:to x="100000" y="60000"/>
                                    </p:animScale>
                                    <p:animScale>
                                      <p:cBhvr>
                                        <p:cTn id="26" dur="166" decel="50000">
                                          <p:stCondLst>
                                            <p:cond delay="676"/>
                                          </p:stCondLst>
                                        </p:cTn>
                                        <p:tgtEl>
                                          <p:spTgt spid="3">
                                            <p:txEl>
                                              <p:pRg st="4" end="4"/>
                                            </p:txEl>
                                          </p:spTgt>
                                        </p:tgtEl>
                                      </p:cBhvr>
                                      <p:to x="100000" y="100000"/>
                                    </p:animScale>
                                    <p:animScale>
                                      <p:cBhvr>
                                        <p:cTn id="27" dur="26">
                                          <p:stCondLst>
                                            <p:cond delay="1312"/>
                                          </p:stCondLst>
                                        </p:cTn>
                                        <p:tgtEl>
                                          <p:spTgt spid="3">
                                            <p:txEl>
                                              <p:pRg st="4" end="4"/>
                                            </p:txEl>
                                          </p:spTgt>
                                        </p:tgtEl>
                                      </p:cBhvr>
                                      <p:to x="100000" y="80000"/>
                                    </p:animScale>
                                    <p:animScale>
                                      <p:cBhvr>
                                        <p:cTn id="28" dur="166" decel="50000">
                                          <p:stCondLst>
                                            <p:cond delay="1338"/>
                                          </p:stCondLst>
                                        </p:cTn>
                                        <p:tgtEl>
                                          <p:spTgt spid="3">
                                            <p:txEl>
                                              <p:pRg st="4" end="4"/>
                                            </p:txEl>
                                          </p:spTgt>
                                        </p:tgtEl>
                                      </p:cBhvr>
                                      <p:to x="100000" y="100000"/>
                                    </p:animScale>
                                    <p:animScale>
                                      <p:cBhvr>
                                        <p:cTn id="29" dur="26">
                                          <p:stCondLst>
                                            <p:cond delay="1642"/>
                                          </p:stCondLst>
                                        </p:cTn>
                                        <p:tgtEl>
                                          <p:spTgt spid="3">
                                            <p:txEl>
                                              <p:pRg st="4" end="4"/>
                                            </p:txEl>
                                          </p:spTgt>
                                        </p:tgtEl>
                                      </p:cBhvr>
                                      <p:to x="100000" y="90000"/>
                                    </p:animScale>
                                    <p:animScale>
                                      <p:cBhvr>
                                        <p:cTn id="30" dur="166" decel="50000">
                                          <p:stCondLst>
                                            <p:cond delay="1668"/>
                                          </p:stCondLst>
                                        </p:cTn>
                                        <p:tgtEl>
                                          <p:spTgt spid="3">
                                            <p:txEl>
                                              <p:pRg st="4" end="4"/>
                                            </p:txEl>
                                          </p:spTgt>
                                        </p:tgtEl>
                                      </p:cBhvr>
                                      <p:to x="100000" y="100000"/>
                                    </p:animScale>
                                    <p:animScale>
                                      <p:cBhvr>
                                        <p:cTn id="31" dur="26">
                                          <p:stCondLst>
                                            <p:cond delay="1808"/>
                                          </p:stCondLst>
                                        </p:cTn>
                                        <p:tgtEl>
                                          <p:spTgt spid="3">
                                            <p:txEl>
                                              <p:pRg st="4" end="4"/>
                                            </p:txEl>
                                          </p:spTgt>
                                        </p:tgtEl>
                                      </p:cBhvr>
                                      <p:to x="100000" y="95000"/>
                                    </p:animScale>
                                    <p:animScale>
                                      <p:cBhvr>
                                        <p:cTn id="3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p:spPr>
        <p:txBody>
          <a:bodyPr>
            <a:normAutofit lnSpcReduction="10000"/>
          </a:bodyPr>
          <a:lstStyle/>
          <a:p>
            <a:pPr marL="0" indent="0" algn="ctr" fontAlgn="base">
              <a:buNone/>
            </a:pPr>
            <a:r>
              <a:rPr lang="es-CO" sz="4000" b="1" dirty="0"/>
              <a:t>La </a:t>
            </a:r>
            <a:r>
              <a:rPr lang="es-CO" sz="4000" b="1" dirty="0" smtClean="0"/>
              <a:t>Ley </a:t>
            </a:r>
            <a:r>
              <a:rPr lang="es-CO" sz="4000" b="1" dirty="0"/>
              <a:t>antes del Sinaí</a:t>
            </a:r>
            <a:r>
              <a:rPr lang="es-CO" sz="4000" dirty="0"/>
              <a:t>.</a:t>
            </a:r>
          </a:p>
          <a:p>
            <a:pPr marL="0" indent="0" algn="ctr" fontAlgn="base">
              <a:buNone/>
            </a:pPr>
            <a:r>
              <a:rPr lang="es-CO" dirty="0"/>
              <a:t>La </a:t>
            </a:r>
            <a:r>
              <a:rPr lang="es-CO" dirty="0" smtClean="0"/>
              <a:t>Ley </a:t>
            </a:r>
            <a:r>
              <a:rPr lang="es-CO" dirty="0"/>
              <a:t>existía mucho antes de que Dios le diera el Decálogo a </a:t>
            </a:r>
            <a:r>
              <a:rPr lang="es-CO" dirty="0" smtClean="0"/>
              <a:t>Israel, por dos razones:</a:t>
            </a:r>
          </a:p>
        </p:txBody>
      </p:sp>
      <p:sp>
        <p:nvSpPr>
          <p:cNvPr id="5" name="4 Flecha derecha"/>
          <p:cNvSpPr/>
          <p:nvPr/>
        </p:nvSpPr>
        <p:spPr>
          <a:xfrm>
            <a:off x="251520" y="4509120"/>
            <a:ext cx="6768752" cy="216024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solidFill>
                  <a:srgbClr val="002060"/>
                </a:solidFill>
              </a:rPr>
              <a:t>2)</a:t>
            </a:r>
            <a:r>
              <a:rPr lang="es-CO" sz="2400" dirty="0">
                <a:solidFill>
                  <a:srgbClr val="002060"/>
                </a:solidFill>
              </a:rPr>
              <a:t>. El hecho de que Lucifer y sus ángeles pecaron, provee evidencia de la presencia de la Ley aún antes de la creación </a:t>
            </a:r>
            <a:r>
              <a:rPr lang="es-CO" sz="2400" b="1" dirty="0">
                <a:solidFill>
                  <a:srgbClr val="FF0000"/>
                </a:solidFill>
              </a:rPr>
              <a:t>(Lea 2 Ped.2:4).</a:t>
            </a:r>
          </a:p>
        </p:txBody>
      </p:sp>
      <p:sp>
        <p:nvSpPr>
          <p:cNvPr id="6" name="5 Flecha derecha"/>
          <p:cNvSpPr/>
          <p:nvPr/>
        </p:nvSpPr>
        <p:spPr>
          <a:xfrm>
            <a:off x="251520" y="2132856"/>
            <a:ext cx="6768752" cy="223224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solidFill>
                  <a:srgbClr val="002060"/>
                </a:solidFill>
              </a:rPr>
              <a:t>1)</a:t>
            </a:r>
            <a:r>
              <a:rPr lang="es-CO" sz="2400" dirty="0">
                <a:solidFill>
                  <a:srgbClr val="002060"/>
                </a:solidFill>
              </a:rPr>
              <a:t>. Si no hubiese sido así, no podría haber existido pecado antes del Sinaí, “</a:t>
            </a:r>
            <a:r>
              <a:rPr lang="es-CO" sz="2400" b="1" dirty="0">
                <a:solidFill>
                  <a:srgbClr val="002060"/>
                </a:solidFill>
                <a:latin typeface="Agency FB" pitchFamily="34" charset="0"/>
              </a:rPr>
              <a:t>pues el pecado es infracción de la ley</a:t>
            </a:r>
            <a:r>
              <a:rPr lang="es-CO" sz="2400" dirty="0">
                <a:solidFill>
                  <a:srgbClr val="002060"/>
                </a:solidFill>
              </a:rPr>
              <a:t>” </a:t>
            </a:r>
            <a:r>
              <a:rPr lang="es-CO" sz="2400" b="1" dirty="0">
                <a:solidFill>
                  <a:srgbClr val="FF0000"/>
                </a:solidFill>
              </a:rPr>
              <a:t>(Lea 1 Juan 3:4). </a:t>
            </a:r>
          </a:p>
        </p:txBody>
      </p:sp>
      <p:pic>
        <p:nvPicPr>
          <p:cNvPr id="2050" name="Picture 2" descr="http://www.buenanueva.net/biblia/imag_leccion3/el-diluv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2132857"/>
            <a:ext cx="2123728" cy="2232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4" descr="data:image/jpeg;base64,/9j/4AAQSkZJRgABAQAAAQABAAD/2wCEAAkGBhQSERUUExQVFRUWGBwaGBgYGB0YHRsfFxwYHRwbGx0YHCYeHBojHRgcIC8gIycpLCwsGiAxNjAqNSYrLCkBCQoKDgwOGg8PGiwkHCQsLC8sLSwpLCwqLCwsLCwsLCwsLCwsLCwsLCwsLCwsLCksLCwsLCwsLCwsLCksLCwsLP/AABEIAMIBAwMBIgACEQEDEQH/xAAcAAACAgMBAQAAAAAAAAAAAAAFBgQHAAIDAQj/xABBEAACAQIEAwYDBgQFBAIDAQABAhEDIQAEEjEFQVEGEyJhcYEykaEHFEKxwdEjUmLwFTOC4fEkcpKiU3MlQ7IX/8QAGgEAAwEBAQEAAAAAAAAAAAAAAgMEAQAFBv/EAC0RAAICAgIBAwMCBgMAAAAAAAABAhEDIRIxQRMiUQRhgXHwMjNCocHRFBWR/9oADAMBAAIRAxEAPwCsCsjHGllzOJNMeeCtGipjEPKj0+HIgUkwe7MZWhVrrTzLMqP4Q6mNDH4WMi6zYjznliHVy4AOOnDsnJ1NsMbyCcfAbz/ZOplK7U60eH4SNnHIjHmbrBRizeAilxPJaat6lKU1fiFvC3rb3jzxU3GOH1KGZqUavxUzHkRuCPIgg46UPPgCGS/a+0B+I0yx1G2Bld4wWzubERgLMtg4oyTOTLOM7q4tiUyRjrlSJwVAMc+xecAIU7jY/K/y/PD8mbR2DAz1BMmVBA9LmfUYrTh1KCpFr4f+GKjaZnUTZRudIkweRJEGf+BVPQ2Sa2S+J1pCALzgxuxBkKPNm59AffKuYuS3LvEJF7wI+jTPkeoxi1YDFVhgLEjntInkQDf/AIxDyYZoAWxM8z4iY+v6YLoClJBGk2wjoDAgwSAB5yeXr5Y7spFQmIG8720/nsB5xiNk2YOEkCQ7E3m0qCvTcnyv7+0K3iKltQnQNgPQc7WE46r7Mcq6JYoNrY/HEwNp1E2A22Bj/bE+uraSABphfO83HmSPz6YC0f8A9bIdA0H4fFuSoIneBcevtifSzJFMXBFPTc2BbUZ9hBj0HXAuKR3KTJpEgyYJJUeRBgAdb3xJoIBznl6nAynW1NAEwR8wDMdbmcTZuOZI35fvH74U0G+iUauMpVPTEAuZGwmefy9bX+WO9FveF+o5Sec4RLs5x0EVqD98dUJjzwPQmfLEulVE+n/AwUJWxE410dwIxsBjiHv+uN+8A+gxUnoU0bgY3AxolS+NnqAbkCbCTFzsPXBxoF2Y4xwqrI+WOzDHHWL8sczUQq6xGreT/f0OOTPfy/4n9TiRWJAvPxbb/XpiPVBAO2oXPkDE++FNbHJ6NXqQfiGMxzfK3/zGG1vUemMwHEKz5ny74nZasZHTA2gfrgvk8nJGOlobBsP5Xh3egE7Yj8TokCFFhgpkywBWPh38o642bKFvPCFJpllWjv8AZJxlqOe7tidNUaY8+WLC7adhEzgaop01gmlTNiVMqG9ZieVumK3y2RFKqlQWYEHF25aoKiBuTqD7xj0MTU40zyfqE8c1JHyjnlZHZHBVlJDKdwQYIPnONKOLR+2DsOVJz9K6uwFZY+FoChvRiL+ZHXFYKvTGVWg4yvZ5WMjEemxBxKq07YjzfHG3sdOzPEAzohUc5Mxy5/74dMnxhEraVPwyovvJ8Rv5jFVZPMERFj+2GihxdajIT4algWtpIHXz2wu2UuNj7Tqm7nY1FF/xSRt/SBb1HQY60WITUH0kE3Am09PP6TgPlqr1JWSYAAUXN97k2kCJ5YIgaT3bNLd2S0HwhgysFHUQCPMT5YNMU0cq2d0VSG/ngXja3LkDb29sb16604AMuSrk3AVVOoKs3ueZvOIfEKRc6hGq7egnf1vHvgZVGuotQsdQIDpMkmQLTvyt5WwLfwHGPyxnTNAt4CYJAWOQJJnpN5A8sSaNWnpEAsr+HwiY02233Gon0GIiZhVpkIpLrpb+kSIW+0DUxM+fLG+UqN3SoNUBQQeq6gpaLW2MdCedsEq8gSutBPI10H4yNJKkWuzFyZ6Ab/8AOJbZO5CyWUESb3ZvhvyBvgTUqKuqoVDLrLAgSZ1HSb/0gjfafTE7Se9RVliKZuSd2hpb5LvtvjHFAWyZ3q6z4bIupT5mwERaFAPnPz8atYrtG/u3P8vniNlc02hxILTAi3huAT0JAi38uOdGFUyxaJ5yWAkg+Qg/TE0/sMj9wrUrGQQRB0wRBkc/Y22x597AD8tIm/KL/wC+BuXzSxLGEUEhiDzWRA3A2/LGxz6spDT4gdIAIkAbyNpFh7jAcd2c0qoOlwNIJvaJ5+XmTv742YiP1wLbOLKliJWWg72tMDfcfMYl0a8iT6weX++HchXEn0lnAntASxVSsKrBgZ3YXU25C9vpia2bFOJ+E8+nS/Tl7jHHjI1IsEWbrGHquIlp2EaFTXTVuZAP0vjhUIDTz549OfUnSCDAlo5dJ8yeXqcQc1UbkJ6j+7fPGZGjYRZgkMeYZBY9RMe9hjjTqR8QOplAJG0k3v8AzD98ZUzKsC4MQsKNjO23UT9MQ++YsqSVZVkkbX0kegvttgb8h14PKVRQLkzeZE88Zjjmq8OwU2BgQRFsZhLbHV9iichwln/i+FATpRTuxECABeB1NvU4P8DAp5hS66lRr9Cbx7T+WJPBcsopCqD/ABdlYxYG2oxaRMAnrOCHBMkKjEGpTSCTT7yQCxIlz4SPICenKZyTtmx0jZqBAEGQ7NMbkyLHrv8AOcdsy4pEpuV+KOXUextPXDJkeydamKbr3dQpqMB4+KYIkfECZHpgbmexeZNCp3aIXqeJgzw5gyABGnz3ufbHLH8m+uuvAI4bwmrnXimyoinxu3LczHPb8sWP2NzP/TFNfed1VdA8RIU2McrHCjwFPuWQLVLPUl4P4RAAB84vHmBuDgn9kuZ7yjmAf/m1f+S/7HFmBcdEn1EnNX4Q6ZvIpXpVaLiUqKQR5OPz54+Y+L8LfL1novZkYqfbn6HfH0/Olvb8v9sVt9rXY1SGzaSG1AVOhBUAEeYI99WGZI+ReGdOmL/ZHsanEOHNqlalKqQjD+VgpIPUSZ8pPXFbvQIJHMGPli9PszpachpG7Gob9bAT7qMVjwLs9VzWaFNFOqZbyg3J6Ym66KVu78BJOwqplVqMzd4yhv6VkSAZ8jgFSTSSCdjfD79qWYFGii6pqE3jqN/fy5QMVc/EJ9cbKLY7FlSQ28D42KVYEmdVpN46EiRPK08sGeFlzW0VDA1SpH4r3I6gztynFd0K5O+Gjs1xNhVXXLKLdSBYkr52wL12NSu2h84jlUVQsg6wswTEKdTmRyCnTPp7ieK8Nl9Si4BNt/Bb8/06jBGi9NKal1gJfTHxeKRqPQmDH7RjrlcytUFDdy5cx0qWt6FQcFd6Fq1s0ylc6f4kEGARe5UG56zIt5e2OGR42alZoElhoeNlQ8x6WxvnioLASApjb+Um4jzxF7PZykc2pAixMHZ2kafS0mOZAwO20kw4pcW2g9XzgDCmYJCy8cmaZ8pCmNvyxI4RmoqVNRIDAgRcFQJkSfii0XuScCs9TRkWq7NrIuEI8cwQCSDfkSP0x0y1NSlOqRcsQFHhuQqlZF4hv/U45y9wvg3G0G62Y+JlUANv0AH/AB741yWXhWtCqIBm7TYD0k2P9Jxxoupc0wZZgQP5djF45x9cZwyh/DdQLzIJJEEMSBeeZbCpNNu+jVFpL5O1JF7ptRhTKk7hRaDHTkfY7Y2RLU3JMo2kgmSCZiOZv05fPHPJLFEJ4YEhhsViw+gHTGiuyVSGBZUYQJmPCEBA9gfcnGKSj+DnFy6JObAlahNiIP0IHmZAt5DG1POWINiCARO0m30t7YH5NA1W0xJaJP4V0g+lxf0xvxCl/GgyQWBgSNVvhsfh8U3tbywDSZy0F6mYJQ/yncdQf1xASsy6V0k3YXuRABUCJBBNufLHmVRmrASe7mQLbksZ6xBH5xgpmgF0abmbAyJtt1BgnDFF+egG147I2R/h+HZmuZvPn6/W+J1CuHBvtsRsf+cB+L5tCqwWDibBtLeHSW2M2kAxyn0x5Wz5o6bBpIVhMaSSB8hN/cyMC2+2dXwe5jw1RIBYiPQHxafXz+e8jpxF6dYK6QUZl8UWOkfkLGeoxyenNNZMMZMjmzcgen+2OebTSCm2iVUR5iNudo+WBUkm/hjFFtL7Gd0GuVuf5RI9pO2MxDo8TdRplLTErJiTBN+Yv+2MwSintsO/hCnwnghGSLMINVhoB30gglvkoA98d+J0WpoZSAoAvvLbG3Mz8sFcnm0WC+omF7tCIiwHinkI2545ZvXXSqHPd1A5ZWsASZAInpJvsInljnFfJMpv4IHCu0NbLqiU9TuWuhkgAgQIF9RN7Hp54asxns0lOnWOgMzadEwqmTGrdmJEc4EHrYDkePUsnQ0UFNZzIau0qCeYSbxymxOGXK5Rs3wpg869TNCi802kAecLGDrkmk2Y3TTaXYlcZapnnqux8NKkXtAkqyrBHIXYjYkeuD/2SqUq16ZtKIwE3iSP1n3GI+W4WMpw6qI1VqwQMAJM1CNKD/tUn3J8sFOA5BMlxCjTJOuvQbUZtrB1aR6Ly9OuHYU1LYvLJOLSH2rRDfLELinDlzNB6LbOsTvBGx9RidTaRP8AdseHfbFfaojunYj9kOHMuX7sC9KrVpsZEEq29zI3xLzFKjlFzOYYhWcKXi1kXl0JN454Edo+G1slVqVqdSmKVVmqMzggq0zoWJ3EkWvpM8pSu3Xaf75lKLEEP3lQMZ+MLGkwBECfYziJTp8WtoucHL3J6fYo9qu0b5qrJ+BZ0DyPP1OASnDF2STLPmO6zaE06o0h1OlqbT4WB2jkQQRfyxr2l7JvkcwabnUpvTfk69fIjYjkfbDPBnmiHw/e+xww8NQpvYg7+WAFOsq+2CNPiJcAHb8/XC8my7DJdDg2aFVZm0QTNxGxHnFowU7LMtOlUYeIB9CFeZYqCeswwgdfQYRGzPhsbYKdn+Id2SNekMRPXwkGRe1xE+eBg/dbQeSPGDSehj4jlmpSCylSfDB8TeRGwjmZ/TADKkLUDHraDeeRte2+OfEuOa21E87X2jliBm+MITKG5+nr/tjGrZypR2+xt4pnwuiAAunwjpyabm8jr088eZDipNIBwIRmZGBv4g2sEelxHQ4V6XGyEKtDA9bx6eeJHCs2VbvJ2v5+RjaP3OOpcrAbax8RwynaAOquKcPTEqebQDaBH164nf46rt4GK03AZgLHUZkX/u/phKr8aDnTSXxE7IDMcxAEAef72yhn2JceBSY2dWiPIG4uf3xvTasS1dOnQ7UuLqpOkbrBnb1Hn/dsdH4kKtaFBXUAGuIhgVJEcgQN+RxXIqPTIJZSCeRm/QjcYb+E1JC6iYNzyncGL2E/QYni5KVSeivJjjw5QD/Dcxo8ZFxaOs2j++mOWdzzM0FYYKYbVKtBEDlFj9IxDpZoyxcwADP9R5MIAEnURA2M448MqgjQ51REeh5enL0ONhcah+onIuV5P0DuVzTKzSZbSZj8gBsB0x34jnR8cgiZWL3awnpeCR5YDmgEeZmLjqPI9LY0oVUqOzmxddJK2sCxWw3Im53wfNyfF6YHpqK5LaJmiSCWgCRPPxRLHkZIBv5Y9eSDMavQXIPz84nHKhQqCNelQ1gT9GMdf7jEnjynLoKhcNYa4ECIgHqZtf1wLjKlP47NUouXC++iDTzTGoivtqABWREwxESdwZkRHpjw8YpVDVrMwABkI1jIIgsDcCb/APGAOQzDt3tUTTQAgBr6idzcbAHcdReAcLWfzuuoNgFsunpcgRsd+uFSktNr9+D0MP0jlJwvr9skZ7Pu9RmU+Em1hty3vjMB2IN8ZhFntLBFKh74Pl9agQdXdl0J3OiDz6iRgzxzJA0aNYWLUmW421tqk8rK5+eGVeyAWv3qvI0aNJAsDGxHlaIx7xjIF9CaYXVPlpUH2jbHpek0mfEPIm0VnxZyaKU6aMtMfEx2BiC3rvHr0w7di+0aNlxSH+aGcabnVMspn0t7emN+M5ykz0smsEVDpY9AZkjpePlhWytark3VTc0mbwCILGSD5+GD7gYFyeOWtjElkjT0NtLPJQVnq/ECWuNjeDe3XCVnu0jVOIZSuLU0rBQx2Or4gJ/pO/nyxMz+RzGZRu8lnZgXCwAgF9PIaibexwC7X5Bqa0AylURk/MBj7sDfyxQm7QmlT+S5VJDMBy/XEui8i++I7MA3k1wfXGK3MYrW0S9ELtNwNc3SFB2ZZaQVixAMTPK+2KczXYms7mi3gTLhg7kSCxYnw9ZBEeQxe9S6nrHLA7tDwk5jL1FSFqFTpJsJiwaOWEzxp7HY8jiq+T5w7QcNp0qhWiWYrBLA2FhA23m5MxeAOeLRyAp8T4dTWqJIieoZbGDyJgj0bCbxns7UyytSdJrOZdjOkQTBBiNAAJnmT6DBr7Nc4v8AFoqZ0QZ/mJ3Mcrx7RhUfgdPq0K3bjsS2ScNT1PQcEqxF1iJV4tIkQeY98LSVCMfRqqroysAwYEEG8zuP764o7tv2d+51jpB7p70z+a+o/bGyVHY5g3K1WdgiglmIAA68sWhwr7KtCh807FiP8tDAHkW3PtHrhD+y90/xXLd5sXIH/cVbT/7Rj6M4jSBEnYXwUIJ7Z2TLLpCrkez9IeBKNNRz8IPzkSffHTiPAKBAXuaTGNIBQc+QtbBfht9TcthiDXzIBL9bL++G8VYn1JFXdoOzVTK1IoUmdGsGCGowPMEwY5Ra498CsjScVe7ame91KopuCg8U+JhYwIHlfF48ByLkGpUKhD8IBknzP7YD8f4xQfWqBS1Pwq8SdXMA/wAo+p9MTZcPtfDspx/UbXIQ+McMp5eiWauKmrlR0Cmpv8QUy1wRJ2wn080CSVPoRy/sYgcazZNV1kiGNuUzf0xJ7I8Jq5quKNJfNidlA5n9BzOJ8eF1bLJZktIMZegWuOX6/XBBuNkKFA2EHz/v9se8d7L18qV0zVRp8arAUruGkwoi8kxY4XsxXKwDF+Ugn6YGcN0VYskWrHbgvaFAdLtIIjxHedxPI8wZ3GO33ymlfwVA49lN9wQBFvKMIQqkfECPUEfnibRrFQGBIuPljK6DcI7aemuiz+I0zVpeGA4H/kOY+dx79cIb8aggQYDDV7G4GHXJvKq2EftZkDl8wVJhXuvoeX6YPJj3yEfRZE7xyLU4vUBYrtIBWfQR+h9McHfv6RpkwwBA9+XpN8AuxfFkzOXGWcnvqQMarys2g8wsxHK2JdGuyVCrWZd/MHY4fdo8vJB45teUI/G+0OZeaVZoKEq1oJjefXy64BtmQNsdPtD4jGcqFY1HSSP9Nz+WFetxZibAD0n9cIlgcnZ7+H6/HjgkkM33lTcmMZhS/wARbyxmB/4rC/7OJ9mJUnGzKCINxhW7O9q1rwlUd3VvE7NpsSh/EBIkbibgYL8R7RUKAmpUUXiNz8t8elaas+U30yHmuyFM1krU/A6tqI3VvXmPbEHO8GqrmBW0h7QCs2JEaiOXK/KMSU+0HJkEmrEeRk+0Y0X7RMmXKd56NEKbTacBwiMuRFqJTy1FmeqIXxu3IGI/46zhA7RVXzWUeu3hnToBt4VYx9DA9Cd2JNkcRyWT4kg8YOg6om0xYukww5z9dxhZ4/wcUhqFJswpszKwZVHMkLcHYSbAbRgJa2bH4GfsnmhmMhl6iksy01Rr81AB97YJvmVXz8hikuz3a2vwasUZC+XqksoNpG0qeo2I8sWHw/7RsvmlLVKNakNlaNRM7/Dt74pT1oU47GoVNQ1TYXAm3vG+JFZm0ytrc8B8jnKdRSaNUV0UgHRErzhxuMdsvngxI5DczgrQFEft12aGcyjqGK1ApKsNjF4IG4O3lOKZ7DOKGeVL+JSrSIM73BuIIx9AUKsm3wtiie21Jsvxuowgk1FdQu/jAtHUmfniaSpplEHaaLPQQR64CdtuArmsu1PZp1UyeRIP0O2JozrFCSI2I5dLYkVf4ppqu5j6H9jgq0AnTED7J+wFX7+a1YFUyrf+TkeEA81AOon0HM4uPOIz+HbV/wCo8/M9MSV0UEC/IDcnHuXRjLuP+1Ry9f6sHFUZKVsH58pRp7WiAPzwAyNI5irOklBvFh5CTYYP53gprtNU6RyRf1PX2xx4loSmcvTKlo/ywTJ/7tIJA9RfyxxgA7Wdr6aoaFJtdQ+HwfCo2ieZO0DCJm+I9xTZ3UhU5bSx5epNvLDfU4TVoiWpUqRbbux4o6aizMPaMVf9p/EBrp5dbaBqZehaImOcTbzxzWrDj3RM+zXgQz+dq16igqnijlqcmPWACfli9MhwxKayqgaouBvAtPXFdfYvkhT4dUq7aqjknyRVj5X+eH7L50xllPhLX08wNJ0g+wwMUjpybO+ey9NaRDxGxBEg6vI4rbtpwamlVjRCU6gHiIUCfcXXeLR5zh07WZqClPmzBj6KBH64rj7SuMlKlZgYhgoHUx+QwOSKkmFilKL0V3VzdRnKv4YN16Ria2f/AIbDmRA/TETiWRrIlHMVDIzC6gT/AEkqB/4hT6HAurmfPCfT8F0cui5ezXEu8o0zO6A+4sfywQ7Q9nUztBFJiogOlv0OK47HdpBTpgH8JII5w1wfn+WGpO21MECb9NjhlaJnp2hdyHBs/lM9l2NKpasiKwurB2CxItBBi/lh+7Z1NObEW8E258/1ww8A44tTQT7+Wm4bCn2z4hFZqn8y6UB/DTWBJ82NvQYxpRWjJTc5Wyqe2mY1Z2qfQekDb22wBBxtnK5eozEySSZxyDYNLRqkddWMxz14zG0HzRf+bq0qmUNJwVJqa6ZUEEMVFgbnwtNxuCPMYUuJ1Kq1O7rtqqASH27xeR9eo5fXDu3DMv3hLVWWSYhNS9NwQYxz4j9nwrUQoqo5B8D6tOnnIhT1PPEeOba6AkoryIJHrjItbHTiOTqZOt3GZA1RKVF+CovUE8+RHX68dJBldsUC7OyZll+Fj6gxv6Y8p8Qem2pGKsDIIMEY5owPljXOMI1dN/TGoyzON9pHq0ozBDBdjpAYH1ABJ9cQ8rnqrqr067sl5E6SCosp6i+4sYPQ4E5rtMFDAUqTsYh3GrSCAYUTGo7E+wi+GX7PuPJw9XqVaa11zKxErC6WMqRBjrBG0YybcY2FBW6InC+1tSjXDBzTqyAKgsG/pqDYg9cXp2Z4umepFwBScGKyjkf5h5HzxSPaXMZXOZlu7pmnrZVV0ZRTEgL4kZFgfi+IGLneBYFPO0spkaWUV9VYgNUbSV1G11/mUAQDzAnc4LFlT09MzLja8FnLmqSqTrUhdzMx6xiNVzFBZq/wr7uAsn1O/L6YQ+EcHrOwak60wRYsWE+QgH5YIN2PzpYw9G5uSWII9ABh9fIj9Dpne22iqUAFS5AvIIkMresEjzgY5ZH7SMr3oTu1pVHMAmwtzJA3J2HPrgNxbs1mKOl63d6HJB0k6geQ5grAmRczywr0ey753NPTpA2EyQYHv74DI3VR7G41G/d0XhQ4sjqHSG1bEEQfedsdqdYvfWPRbgep/wCMVI3YniHD110q9MiJNMOBtcjTUADe18T6fb41qZWmgJS7od9MXanbSSJ+FvXrEyzShqaHPApbg9Fh5zi+XpAipVUTv4pJ+VxhVzPbXLUJGVpDU27RA9Tzb3wm5zNGpfSsjmBpB84FlneNwSRJgYFZjiarIEMRvGw9Th8JOauqEyhxdMaM72wCB61cliBt58gMUxmXfM5hmgs9VyYF5LHYfljtxfir13knwjYch/viy/sR7GM9Rs3VQimoikSPiJmSvkI388c226OrjssHsZwL7lwyjRrAaz8S9WqNIX6gH0PLHfg57/O1ah+Cl4F82Nj9AfngpUyj1qupvBTQEIPxFmEF/KASB6zjpke6UmnTAAp/FHU7yeZ6nzwSWxbYndsapGbUcmUwfT9zPyxUfbwtXzSUU8VR6hAHUsQB9cWD2p4l3mcZ5GlYA8lG5P1OFHsXQ+8cQq5xgdFMkIeWprb9VQk+rLgO5DFpWT/tY4OKeUyqqQqUitJZ2ukSfZJ9zisuMcAzGVKivTZNQ1ITBVh1VlJVh5gnFv8A2vor8PDE3SopHq1o9lJwt/Z52mrUsnWp1Spy1lpCoAwDtvpDWKgXI6lRzxs2ops7HcqSFThfZRzD1ayZZSLaiTUIjkiXE8tZQHrg6nC1pLCohjd3Bdm6EydK9YA9zvhqz32bjNpqy+b0Vx4tLfA83DBx4gZ3JBgzYYrfO5/M5Wo9DMK3eL4SGNxa17hhcEG8iL4V72rHJ47q2N1DiOZHw+HbawsZsBiH277RM1MWYO9mPIRtB+eFfL9rswukKV8JtKBpvsdU25QIwy9rWeqKVBUVsxVCKyoPx7uAJ5MdE/0npjGmpKzkk06EY5Bu77wwFO0sATciQsyRIN4ixxHnFu8H+zVlrUjXIUaWhFOoiFAHisJ57HFf9seCjLZqoiAhNR0z+WHpvyJdeGAgMe49GMxph9FV+EPWcd02hAIJJjeNifTljqvZmvRHgzARCLlIbrYTYHzIwBzbnYk+V8DyVAIZZXdiN4kT5D1OPLxzS8Fkoya7JfbHK04bKtTIIXXTqMWdqzkWKOdhflY7EWgKPEcvV4dmfuuZINgVYXEHn7EEH0xZ3AMtSznC6LPE5WsWXrppuKndzvGmB7DA3i3ZBOJV2eszJTSlS/igCS0PKqT0JWZ8/LFsFX5JZNMS2y5+IQQem2InEkPcVIF9Jxy4bnRlqz5eux0KxAdb7bGOnlywfq5GkRrWtTK85MH5YdxF8iqMS8jUKkGLbYM9oez6hjUoFCsSyhhI8wJv6YBUS4EAGOUjHSVoKLp2F/vhHpBEeuGLs9xWrVVUao7LTde7QmdAnxEdAZ98KSoTvMnDt2T4UyxVYEA2A2J9b7Ym4XpFfqfI9ZbiTpdGKnlpaPoMNHB+2NRhodSWH4gN/WLYRGp6zuFiSSQbBQSTYbQJtgjTy3/T08xTPeUmHxDkdiGB2gyP+cU+ok6ZHwbVosNq5rSDSYhlIJeNIsdt7mcV1xhzlaxCMQpANm0kg3iRgxkeIjuzDNqtENaOcjrhS7Q12q1bEDSFWdzbBtU7QEX4ZLzXHlcaVp6R1uxPqxufQQPLArJ5laKsmkGW1KdyLaYPt+uNV4aIl6pPvH0GCvAuzlTMn+EoWnN6jWX25sfTGOHJ2NU+KaAv3Gtmai01DMzGygWjmT5eZxY3/wDny0OF5miipUzFWkwLNtqiQFMWCkSOpANuRzg3B0yg0oN411CRLfqB0GDNVAykN8LKQQfMQfpgmtCeWz56+yvsF9/zBq1R/wBPRI1D+djcJ6Rc+w54+h1C00gaUVRAFlAA5dBgXwLhlDKUhl8skKg+bHmzRdyf+ABhb4/xRa+oQBTp2L1DI1c9CD43tuZHoN1r2/qG/c/sG812lFQNTy5DuZAYbSNyJ/CvNzbkJOyxxjjwoURlcs/eVD/mVBeSdwPnhWzvF7ChQ8IN2I+Jj/U3MDptOHPsn2TFACpVE1SJA30eZ/q/LGpORzqJUPanMZj7x9yRGFRmCkficvEAeRkYsfhHAVpZYUqR8NIRr/nfeo/oWsP6VUcsEeL9nUp5yrniQXNJaVIfyu2oM/qEIA9T5Ym0EVKQTlG3XyxqglZkp2kVj9oGZL0KWsEr3ywguX31H9B5k4U5zPE8xTy1JPHLaELaQoEmLwqhADYAc+eHftp2Qr5qnSNAEvrI0agoVQDBliLz+eHfsx2TH3vLZ6qoXM/dytdbENUgJ3oItqIDSeeoeeFqNu2M50qQu8L7BZ+gqs6F6ifCtOqgFgILMbxfZRJg3FiQPbXg4zVJWqGnSzVO0O6qSoPwsGaV3kavyOLO7c9qWp0q60TD0e6Zj/31FGkecfQjriueNdqHr55lGh6YcgSimwcwQYmQsAGeWOlF3cWZGXyJHCcymS16574jwGm1NlA2kPTYsGsRp2gyeWJ32ed7mOJpU1AFAz3v4QNOkf8AlvyucPfbn7McswfuYpVwoeZOlzpllI5Em4I2JvbDN9lXZTLZXKUKwpTXr0gz1HHiBbdFDfCoiLbxJnHQj7r8hSye2vB04vxmnQemNIrVWsqq4BEjcwDb9MUd9oOcNTMXiTJMCBvFvl9cXlxvsnSd2zGW006mlgUi2o21W2NyDbePPFe8S7N5bJ1Hq8QC1GIOhFcEKALalsWYkz0FtzshyeNuWTvwl/gakppRx/kqgYzEnM6Gdii6VLEqu8CTAnnAx5ipCGXBmyN5wLrEEEc+Wx/PBHPZeDbED7uTjyYlzJfZypCtRXMU6KOy2cEkzAcgAiBpG/OABjTjXG2yqvRRtbK2re6ggXjYGL323xrVq/d4XSpYnxQA0yI0k+mF3jGutVarUNzpEDoAqgbXsAPbFOKbd2JyQSpo48RzCVKVMVAfDrBKqRDaRBWLu07jyEmL4CZvIENZjBJA1RNmi8W3+s9Mdav8OoHZlYtc8ytxcRsbYMcH4M1XSU0sdUhCwUHT8XicjwryvyYxfFadImasBGhpYhGLXgWif2viXQrlagpkT4gL38j5/wDGGDh+XNav3aND6mYaQNJKKzCARdibLaBM3x0z3Z+lTq0m1OobRpDQXaBrqM9hEMQsQLg41SZzSQ2/4XTFwqL/AKf2GNamXSbsI6QcZmapZFam8KwBBkc/UHHP7nVKz8fSQF+tp+WOggWDe0wVKBakWBUhpBI9Yv0OFLh2cqpVXunZSTEA28YAaRsQRvhk4gKvd1jUp6FUBbmZZ7AD/SGM+WFWhxDuKqGJkweoWRqI84wmdPJRTC1jssTI50UwbF6jWRRcnESv2czGhqr06ioPExNrHcwbkD02xP4WGy5OYRSyRcm7abEMOYHUdPTFkZDNrWpK4ggicWximiOUnFlc0Mrk8vSWrUqjMO0CnRp3kn+b8R9Le+G/IcYzBUfwqNJOSxMDp4bD0xHfh+XouHpUKSuxAEKAfEQLRtvyxM4pnKeWoVNVRWNMFzNrsYEdQCIGFZ8scS+4eODyMm1+PJRVWq6O9b4As3B53ttf0xEp9uWY6RRB9WsPkLjCF2qz1LOZahVpV110w0pJG55Aj4rb2nEHs3xHXqa8pYPsTO9wbGOfnifD9TzdNFGT6XjHlZbi5ijm1CNZr3QlYjeCQDF42vOEztz2SbL0mr0iWpqBqUAalBgav6rxJtjXhvGWpVKTEiGYLLHctAAB3aTAnDZxjtHlWb7lUZg1dGAIUlYIN9UR52nD5cfPZOuS6KOTMPqEgoutdQ5t4hYn9Pzxe334RJgWvikO0mVq0sylA0zqUhvD4tQmzDTMgi+LEo8QipDHwg4KMqOnGyfxrOF6lNI1aQXYf9230x3quBpHPaPbl++FqlxqM1VYmAzyOYjYetsMa5oFSyeLpH1wV22A1QpfaXXr5bJ0q9F2pt3+k6WtpZWIBGxuvt74k/Z52wq18ulSsdTrUemSBEgCm42tMMfkMFO13CTnMkMogU1qtRNE7JoOp3ZosFTVPM6gBvjtR7LUOHZSlQpsXYVCzsd2ZlAJgbCFAA5AbnfC32H/AEix22V0++s5J756aUhtPiVyV6gIiydpcDliJ9n3ZJqlalUdZpzrJ8k5HzY2GJn2o2ymXri7KxpR1J8Sx9beQw5dkcs+Wy1KnWULVK6qgF9J2CT5Dc9ZHLGpeDm9Wb8dzIXiWXDKCrgAjqSSJPK1sMvEyBp5bj9sKva7Jd5Vp1A4Tu03PuRHngtxrNlqUg+JAjfMb4LoHsEcWzTUarOFBBPiU7aX3B8jtir+29PhtHWAaru6krRI/wAsmYPeargHaQTAvOLCocSLiWuae4/mQ2I9pH06YpT7RqJTiFZZmGAB8tKlfoRhNJsdFuKoB06ZjbGYI5TKeBZImMZjrMstnPUvngOzwcMPEcL2ZXECgUc9EeubzgdnW0ozASeXKPO/TEtp54gcSnQYMGfXDox2C5aAiU7taIhdMXIY28R5+23pgxk6r6dQp02AbTJBJBYAkKOqqBfa4wMTKFoJkmdxztaScFcrQ0DwzJXST67x0JFpxQJRySg3fakWAIgglZ+V9wI2+uJicEr5mrVNVyKoGkAk+HUygeZUgvt0wXo8OFGgtUkrNRWJifhnSIkfiiLwdQxxzOb0u1RiSysodk5jVfboBsP1xse9nPrRt2T7ym75OoGPdhr8lKE699liL7T6jBZqnj06mYyASDCqWIAE82PQYL8Yr0UNWpUDLTqAtVgaHbYBbwVXw7RMk+ULfCe0lLM1SxXu/GHVBEQC0RB6wDPlyjDFV2LAfao1qVapTcsUL6knYwIBnyBI+eBVGmKb62AepolEMjTz1MCIPUbjniwauUFdm70ahqJAO0H6g+YwudtOI0Gprl0bVUQgAqdWgfiBbfTH4JN74n9P3WvJV6ntSZ0yPb1tJVtFR6gCBQLDWYJg877/ACwbyPad+GxSqDvKbXWD4lM3XzHTCRV4eabhtJmkRAFzIIgnysT7YL9s+zOboolR376oVDMAJanEEgdb2kdDhmP2NtMXk9ySaSCy8Uq59nam5prS2AN9e6z0jCLxjjVV5Vy1gFaTN1n9ScWj2fNOppFOAar+LkQ0AQw5MFXbC1x7s4lbP5hRZKTEMyGLybX5iIwOSCk7Z2ObjaI3BczRpZVS6CrVqMFRAYhRYm9NluxIvB8Ntzjvm+MrlwipRDM7HSCxIAneCTJv5Cx2wIznDjlhQqRrRkbTNwCHqCPWIb1J6HEbiFZqzhwbhQFA2giY+uF4sdNvyOyTtJeBp4lRGZVNRllqrp9JFoGNe33HmTN0mpMQyUumxMiBI88Tuwj6XNSoqnQVUAsF0koWZjPQCPU/JS7ZcaNbPtU0xT1LpHLShvt5gjC37s6+xy1jf3LJ7H5GtToV8znW1VWUIu0onxFbAAEsRI8hhaXi2tvGyqy2YExth9y3EBXyb1CPCVVyOu9vcqPnije2NUd/PlflcycWSpUiWO7YxVOMZc1NOq88mIHtGGbKcUNJCEJNM/zcjzE4W+ELQyeXRqas9epCu5axJWWCwJVF1ASLkgdIwz8Uo0spwyhTszmozEAyCWEsReSq6lUctsIj9RFyofLBJRsk9n/tAFOqUqU/E1lfVYf0wRYkx4p+WOlDib1MuXcyTm3ExyVATeASJYATyAsNhX3EuIoqKzDTAI82vIt15YZODcQIyOTepP8AFqV6gG+76R7QuH1sQh7yeRSoaauivo/i05E6XRZVh5gj643oVTUIiQJvJkknafnjfhNWHXpBj35fXESpw6oaddQSrBHiLkGCPD/VEweRg4Y9AIB53iq5yq3csaimpokTBIgQLX9uowz5ssKhAHhTQpPI6REfn7DAf7O8tFH73UQUqIXTQpm2lFJBqP0JIIVd9zctYjxftLfSqBf6SOvNx1/p+c4TDStjpbdIDNlSn8Q2DhwAbGBHi9DNj5HFOdpdWYzFZzdg7WHRfCB8gMWF2r7VCgpeo2uo3wrzP7KMV5kXJDVCfFc+R1Xxi+TqNKGXLKDMeXpjMTaNSFEdMZgNnUWrmaE++BtXhhODv+NZQ75in85PywRp/dSGivTOnfxC3Pr0xnpsxTEWrw0zGItbh55j6YsqnwdWuCpG8gzb2wMz/CDHhAx1NG3YiZfhwapTRjoVmCzEkC34Z+XXHmZ4eEpiqpdSNA0ssSzAloO0rb1k7Rg1muFGG2iIuL/6ZIH68/PAw5JoJBL2YHvIIFo8Jmxkg8rgbjHcZt2jrSJPG+Ld5RQAimyWkHc2kqB1loIkSLYXqlQrSqAgzbSQRYTsQDZjb64O5PhhdAJWQbaovp8zyEn+xbjkuGpWrEtW00okQmhfDpvuLR5c5xQk2LtIB8SqOUVTU7zYtMnUTJMxfTf/ANRtjStw92c1KQFOB4APCNM2iZMGJve4nHehm3r0qopzq1fhXdZg7XiHURsAPMYM8X4SzuKiErTamkz4fF8OkaomSJEYyMUtBOVuwfRz9esxpa4AMEqNLECZv7HbEYcIRvCrqGLBXg/1SFHWxicSqXD4rNULAFSveKG2U87cyRpI5T8hGZKUKlJy5vVZigvpWfCY6zf0jB1XRmvJZPDKFI59qbKGp1lAqDqUVSpB6jQDPmeuOX2nZ8KroxglCtvxavhiOp5chOIXZTMd5maNaNIfWYm9gwuOU9MF+2HC6WcpB6pNMZdtRfbUjkBkB/8AkMDT0M9Tju46O6kB/s+yfcotcoqSpSkq7mTeo3U/hH+rHPN5DMZjOZqnlFB8Rao7WvAAE9ZBAF5MnHnDuJRUNRyEpKpYKNlVbBUHQKABh+7N5P7nke8qjQz6q1RTuDUuAZ5hdK+s4FRXRzb7ZXWY4Y3DW+75ljWp1Rq8Kyqzyi56TeJ264V801IVStEsVCj4hBkluvSww1do+NM5aoGIq1GAWDGlFnp1MfIYAVeGN3bVWuTctzN9uux1e+ATqQxrRyrg9+V5EKf/AEH7nEjiPYlqtWgKDS1dgjA7I0TqP9MAk+hwPzGb11A6gfAqkE81EW9YGHHs9xJKFIu9Mu7SEUkgDUNJLRcyCQACOc46SS2Zb6GjtHm0ymUTLUjqCUxLczAgMfM3OKm4T2vrUKpqqtFxqmKlNWMRFmjWtuhwY7c8cY1e5WYqBWLHmpEACdhYiOUEX3ws0qMUqr/ygqPVgQfkoPuRjFLls7jx0yw+FZjJ56malIDL1VM1qYvEm7CY8HOQQBzGBtShmM1V1U0JppC0w1lCr6x4mMsY5k+WFbg+WfQBl6ZevUEs0/CpNl6AGJJ/TDhwftA6D7vUHd1FuVkECfPpzGJ/SjKXJaKfUlGNN3/gWu2XDa+XRRVpwtb4XkFLbqI2ba3nhproq5LhNPZvu+s+lRpU/nhj4bxak4almQlSkRBVoYet+nLnIwP7aZVKRyKJMU8qgUmDqVbDb8XM8rjFcNIlk7Yx8Pr+AOLRePTlg61dSiVZuP8AMjobk+oGEjg/FAE8RuJJH9/LHXP9plp0KgEaiNKgEfi+I/Lng+QtxA2Z7WV6tdqhIjUe7BEhRNtKmwIEeKJwP4h2jWlZjqqOes3J3OPUzgqUwgA7wWDD+4OFnjvZwDUyVCX3ipdiR0KrHoCB64nteShRb0iP274caeYoszFu8oh5OwksIHlbHbsp2YzFbLs6rrpPIGm7AoeY6b/LliX9pzBlyp5jK0p9zUP64YfsqV04dUM6Q1RmVjcbKDAm8aSemGSVoUm1sWaXZfMgAEBTzUq1vkuMwT4jmTUqu9/ExI9OX0xmFWwrI1TPhW2Bi+w9dsbJxJdeuFVpmYm553MXwmrnXJud+uDHDqsushXHMfueWPQU0SuLQ3UOOVGIgoIgWWLCABbpsMT6PEs0slCx1EyYJ36SdrYh5HIp8YpMhiDpMi/vfEj/ABFacrqt/KZBHoenkevLB0vgG2TW4jWIW1NzeNfhncnxSFkG1xFwJ6deG9oJWGpooEbFGB1GxgGYN/FEWOA9bMMLoxGoc/D+dj8zjr/iNRhL1JgR8UmOexOJ/Sl4a/vY3n9mH2L1FbRpFwDYTAiAbTHlhK4llnp6woUXI7sDVIYRfU0iegIEbzfGVAytrpuynyJH0G/v8jjlmc7WqUvEEEE+IfE0gyY5wDuSOQ3IxvoyiuzOa8mZbjNSkClVEUEaVK/CsshdWKmGYaQYHw26DEin2rq5hZZkNRTKrUpwpDcw02blcC1ueF/NVTTqmkWpuFWxpnXEnUVVgY1MTDEefPHKpxauGgeFTB7v8IWLCDsI859SZwNB2T8zxR9Yn42TQxSwJaLGZmL7cycBeNZAoRqJZmeFnoouR5ajA9MF+B5YO5Z2sktHnH5AY7ZvNgJUzDqp1jRRB5Ac49b+2Co2yT2A40UzFCk5AD1WAZjsCkH21DfqTg123zzmgigyoqFm87BVJ9L/APlhA4Pke/qBXqikFGrUQbXFlA3JJnFhZf7pRyy0quuvUqnWz8kQEhVAtBESbb+2EKceXC9jeEmufg2+z/idJKv8QF3iEQLOo8r7ADczgh247YMf4ZIcyWfSfCSASEXqqATPMydsCOKcKo5etQ7ioz068wxUKVI3QxvMiPTHLifZBnctRaRU0qwJ+FZGvSeh3I8t8HJgL5N6eR18PNRlOvUr73AJCn6NOC9PgFaqF1aaOpdQ2khVks4FlB8I/wBW1sRuHk1ss1FTBYQPKCD8rY7ds+IVFTuabgNVYJaxgmFA5hRPvGBik/czpNrQrcK4Tl6lSrUqlkQMBTRee5ZoNoA5SN8GOPcYQ1cy1EqWBkNyGsTKiTtt64WuLZJlqKtJhaZJ20qfib+77DA3O8Q0syqiy4Oo3AvzAn3xK+bld6KFw415J/EgXo0RoLVgy6WEliHF13vLEEW5nriRncj4RlqA7x1EMVuXqvAaOqrZR5KT1xLzWYNEOFWaioUpmPhM6WYf1BZj58sReBZWCNTaV/GQSBp6W64bFUtC5O9lk9j+zNHJZdVcp3hANS4ufUHYbCDjztHx2hl6Talp6DcwA0x13+ZxV/a7tMDqpUQUUxI5nSAATGxgC3L1wGy+Tb7uzuWJaFQEnY8/f9MMTA4ll8XNBVqQlIVUpowCAIQWYeAgXY6ZJwJ7VcfWqmVIZS9KmKbgG63MSOnP3ws8LlCzuxgUzveSYAJ+t/8AgrtOq1Stq+EuwmPM4Xj5Ju2HOqVIcs52k0U2Igtyifrg/wBk+7q8Lqd4+rM1ajOLSQtIXpjmvhlvOQL4rriCkSu18b1OIVKCAKxF5ja/IjocFk5Ne06FX7h2TQA0FlEfEo8Q6xPPoeRvfbCbxbjpYlaZMmxMyfmdz54LcA7WqyslRCzRY7g+vQ+eFjjLKK7FF0iQQPr/AGMCoqUqkHycYvj/AOhztDmDUhbeFEpgC8CkoX9CffDfm84aeUpZdRpGkagOS7qD/U06j6kchitmz5Yk85OHLsrxCadfN14ZaIAUG+uq/wAAN9gBJw1oRZOXIUwPHURW5qZkTcTbpjMJWZ4szOzNLEkkmdycZgeJgPH9/PB/hRuPT9ceYzD4C30PfDmtjfi1MGDAmDf5Y9xmHRFPsglyA0Ej09cZl/3/AEx5jMMRjA2YY6yJtJxD4tVIUwSP4a7HqDPzjHuMwU+jo9g7K2QkWOgbepxIH+U3/wBSf/1jMZiKX+iiPZM7Lf5tQctH7Y17T/5iDlAt8sZjMc/4TV2AKZ/jf6v2wZ7W2rECw1AQLfhX98ZjMIX8f4Hf0fkKcVqH/wDHCTGsc/8A68P+S+NfX9sZjMF8C35FzgTnwXPxH9cC+K1Cc8kkmGbn0BjGYzALo19kSof+mpHmajyesERPWMKuZY66t+Rx7jMdHs4sHLGaVAm5LLJ5mY3wsUqhCPc2Z/ptjzGY5ds2QtgeGoedr+s4ZcwbUhy8Nv8ATjzGYYcwbxhjNa/JPzOBmU+H3OMxmBXk19L9+QxxEzUSbyonAzjZ8Qx5jMEjAvwJYylQ8zWAJ8gjED0m+F7iJ8ZxmMwuH8xjpfy0anf++mDOWqn7i6yY79TE2nQbx1x7jMOZMClx5jMZgTj/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i63.servimg.com/u/f63/15/93/95/72/satana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4509120"/>
            <a:ext cx="2123728"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044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80">
                                          <p:stCondLst>
                                            <p:cond delay="0"/>
                                          </p:stCondLst>
                                        </p:cTn>
                                        <p:tgtEl>
                                          <p:spTgt spid="5"/>
                                        </p:tgtEl>
                                      </p:cBhvr>
                                    </p:animEffect>
                                    <p:anim calcmode="lin" valueType="num">
                                      <p:cBhvr>
                                        <p:cTn id="3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6" dur="26">
                                          <p:stCondLst>
                                            <p:cond delay="650"/>
                                          </p:stCondLst>
                                        </p:cTn>
                                        <p:tgtEl>
                                          <p:spTgt spid="5"/>
                                        </p:tgtEl>
                                      </p:cBhvr>
                                      <p:to x="100000" y="60000"/>
                                    </p:animScale>
                                    <p:animScale>
                                      <p:cBhvr>
                                        <p:cTn id="37" dur="166" decel="50000">
                                          <p:stCondLst>
                                            <p:cond delay="676"/>
                                          </p:stCondLst>
                                        </p:cTn>
                                        <p:tgtEl>
                                          <p:spTgt spid="5"/>
                                        </p:tgtEl>
                                      </p:cBhvr>
                                      <p:to x="100000" y="100000"/>
                                    </p:animScale>
                                    <p:animScale>
                                      <p:cBhvr>
                                        <p:cTn id="38" dur="26">
                                          <p:stCondLst>
                                            <p:cond delay="1312"/>
                                          </p:stCondLst>
                                        </p:cTn>
                                        <p:tgtEl>
                                          <p:spTgt spid="5"/>
                                        </p:tgtEl>
                                      </p:cBhvr>
                                      <p:to x="100000" y="80000"/>
                                    </p:animScale>
                                    <p:animScale>
                                      <p:cBhvr>
                                        <p:cTn id="39" dur="166" decel="50000">
                                          <p:stCondLst>
                                            <p:cond delay="1338"/>
                                          </p:stCondLst>
                                        </p:cTn>
                                        <p:tgtEl>
                                          <p:spTgt spid="5"/>
                                        </p:tgtEl>
                                      </p:cBhvr>
                                      <p:to x="100000" y="100000"/>
                                    </p:animScale>
                                    <p:animScale>
                                      <p:cBhvr>
                                        <p:cTn id="40" dur="26">
                                          <p:stCondLst>
                                            <p:cond delay="1642"/>
                                          </p:stCondLst>
                                        </p:cTn>
                                        <p:tgtEl>
                                          <p:spTgt spid="5"/>
                                        </p:tgtEl>
                                      </p:cBhvr>
                                      <p:to x="100000" y="90000"/>
                                    </p:animScale>
                                    <p:animScale>
                                      <p:cBhvr>
                                        <p:cTn id="41" dur="166" decel="50000">
                                          <p:stCondLst>
                                            <p:cond delay="1668"/>
                                          </p:stCondLst>
                                        </p:cTn>
                                        <p:tgtEl>
                                          <p:spTgt spid="5"/>
                                        </p:tgtEl>
                                      </p:cBhvr>
                                      <p:to x="100000" y="100000"/>
                                    </p:animScale>
                                    <p:animScale>
                                      <p:cBhvr>
                                        <p:cTn id="42" dur="26">
                                          <p:stCondLst>
                                            <p:cond delay="1808"/>
                                          </p:stCondLst>
                                        </p:cTn>
                                        <p:tgtEl>
                                          <p:spTgt spid="5"/>
                                        </p:tgtEl>
                                      </p:cBhvr>
                                      <p:to x="100000" y="95000"/>
                                    </p:animScale>
                                    <p:animScale>
                                      <p:cBhvr>
                                        <p:cTn id="43"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762872" cy="3816424"/>
          </a:xfrm>
        </p:spPr>
        <p:txBody>
          <a:bodyPr>
            <a:normAutofit lnSpcReduction="10000"/>
          </a:bodyPr>
          <a:lstStyle/>
          <a:p>
            <a:pPr marL="0" indent="0" algn="ctr" fontAlgn="base">
              <a:buNone/>
            </a:pPr>
            <a:r>
              <a:rPr lang="es-CO" dirty="0"/>
              <a:t>Cuando Dios creó a Adán y Eva a su imagen, implantó en sus mentes los principios morales de la ley, haciendo que para ellos el acto de cumplir la voluntad de su Creador fuese algo natural. </a:t>
            </a:r>
          </a:p>
        </p:txBody>
      </p:sp>
      <p:sp>
        <p:nvSpPr>
          <p:cNvPr id="4" name="AutoShape 2" descr="data:image/jpeg;base64,/9j/4AAQSkZJRgABAQAAAQABAAD/2wCEAAkGBhQSERUUExQWFBUWGR8YGRgYGB4cHRwgGhoYHCAbHx8cHCYgHxsjHRsYIC8hIycpLCwsGB8xNTAqNSYrLCkBCQoKDgwOGg8PGikkHyQsKSksLywsKSwsLCwsLCwpLCwsLCksLCwsLCwsLCwsLCwsLCwpKSwpLCwpLCwqKSwsKf/AABEIAPgAzAMBIgACEQEDEQH/xAAbAAACAwEBAQAAAAAAAAAAAAAEBQIDBgABB//EADoQAAIBAgQEBAUDAwQDAQADAAECEQMhAAQSMQVBUWETInGBBjKRobFCwfAj0eEUUmLxBxVygiQzov/EABkBAAMBAQEAAAAAAAAAAAAAAAECAwAEBf/EACcRAAICAgMAAgEEAwEAAAAAAAABAhEDIRIxQSJRYQQTMpFxgaFC/9oADAMBAAIRAxEAPwDszm31yHMbz17gf7uo574mKjVKWsNDRPX/ALXtywsbMrTkPebBRuP+U8je3XEqbmmgCmQRYzf/AOgPyMMElQzjExBEeYrz/wDpTinNZplv1+UmJ9D0O9seVaDOPKdJAm3OBuANwf8AbgCWcwBqa5IFww6+uGAXrxplMjzD/bt6x3waOK066QQZm0cj0I5HthVm8owQNDKp59D/ADnhj8LUSayeI/8ATIIb6EgkER79sLJ0rChfxLMVE/5J1G4PrywvFVxBnWDcMd1/nfDStnQ1RlA0zNuoB+4jpgPN5QsRpJWB8nKOx6YbzRvSH+sdSbkwb3/OLK3EXa+/pynlbbAdYabgy0e3vN8CLVq028TmDN4Iv2O2IuL8HtI0mY1Llw2sMxBJVWUlRt5gDINrz2wPTzRFNX8SGg2iZE2vOM/xGuXcMW1Md4ER2tvj1KTMBJhVHp9u+FUHW2K5WNaufqDz64NlAHSNvp+cerxEvd6moxAk2HbAzZDXF9M8uQmb/YfXGh4mlNKa0kX5QDpZQTqIEiwkjv3xm6Q8cbnf4EVXMguqKZi7MDNulrTgxsyYLemkev74F4HkylSGABcWsRA3O/uPbDGtlxKx+k/Wxk/UjCyyVotihrYOMzUJ0gE2uRyvzwTladZm0ioVQ/NMi3pitxVLMaYMKNwLE9MWNmT4atVeCQYVZn7yMJKb8NNKOkgDiZek4NPWKdv6h59SMN63xRTVP6ZLvEDUp73M/thRmXoOAGaqTN2MWHpt9MXrmctSAakpLL1Bk+pn9sF3KrTsm1W2McjnK9DV5CdcaSd5vvGKs3l64XXrmT5hBDAnmQcHnjQp5ZKzQzt8qDaTv3EdcIcxxnxixcinA8oUWk9eZ98JjeSTugWojmtmEy1I6mLk87fjphRV47VpoCIGqWkD7fTFI4eKtPWhGpVOpTzPUdvTAi1WqIi6DY3M2vtaJmJxSMff7Flyk7GuY4jWqoHVwYE2+/phtluKvpElmJAJK2FwDjPkIpFOjJJ3LAwO8cz3xpcm5CAa0TsEn8thb0FY5fRn8/UNSGFyB9R09sF8J4gCASCbyR36+3OMLeLzTrW+Vj9MNVyJBLFZMElZGkwN5HPHfaaEtIsqZzQZJGkwSRMAREiOVrgYsr5FXBcMurkFnzc9S9DyI64AHGFdl8VJS20gi243seYxc+WZSXoqPCn5Q11J2YTeDPLv2wOjWcrsUmQR0n8jkd8Qp5bysVEgbrMwOon9P4wVxGkXopoI197F/pswnCrLu0HzANEAHnP2B6YHYGyFPJltiCliCTcGeRwU2Xf9cVAF1+IlxA3LEfkYO4JlqiPpcAqxAKt5lBJ+axBHscW5jhdXLl/9PUVQTNQglUgyIuZFicI5q6NT7FtagdAdwdJlRUEQT0PLC2vSkGmQYN55GOn9sMKfECqsiRUpgyymYmIkCx7dcEUaIei1QAeFSHmVQC1yTN2BJvE8sTv7GQjyZVPLuw5xzxXnq8kaB6n+/bBSk6vKIkbMbiRPreRj3LUKbrU1uUZfkESGvcE7jrODXrGlsitJlQEqYfY9evtizNVGZEJdhUAIY7g8gRzmMepUIpaQx0zJE2tt+cQPD2Nytjznbv7b4TXZuE4r49BeU8oUnzObe38GDKtXSk+3949ScD0dIPlEnacWsRI6C/vy/nbE5raOqPiLHBcBCWVf+PXq3bFmbpFqWliiqvPf5bDbr1xOjxkIAiIGY7se56dPXFHFFCoQagvuCBf0A2vidO0LPTtGdqZZmWVB0z82LzSUCIkL8xHM/wBuWGfDwjKtENBfeYgQCd/oPfF2czFNG0WFM2kKPv8A3x0vI+qJ8JSTm+kKOHcMas/L3IAnpfFr8AKuTfTTEuTyMm3vywZnuHABWpAchM7z2++LSxLqrvJ37GBzncdMT/cb2mZST8E9aRIFgx52gfn6YHaqdYVidKncD1v6+uNDnKdPVrZpO0AgHa8YX0cgKrQhAm9+nL1ODHIvRJZZXoGbO3jzCdj/AJwRQqvHzar7kSfxgirQSQiMAzAI4jykjv6jF2UyqqCHswJBHfBjJDc7jsJ4xQVik+YxJLb2aP2wHkePqKzJMzcRy/xgTjHEJ06d1397/wAGJ8KyIqnUiS1RGAg3UkC/aIn2PLHR42c/0WZ3JIg8UBomSCQRv9QpwdwqqjedJQSfKbgT0O+naxwv+HqJurnWCI0ybjvyw7y2SKkLoUJftt/bfGcklZvQZlqAkKE8O5DNvadrfTBGV4SuYRWcwQDBEAt2YdZxflclrYpYrBYHtBn6XwPwdWpbnyjyx1mT/YYWT8QyC61CKliCYQmBbaYPf0xZxnLmrUQmVJgkjYr8okex74IqIGIYDzEbjtyI/fEDS1tqY+aIgEQI2H3xzvVMYAzvhLQp6KWmqjeIKhBOqJ8rciD07YzjcQNVqhZdDm7BbL7cgMaXj+dVXC061NWBMpG3cmDM4WNX8auiVBpOkU3GnSpE2j6gg9cNCTrZvaF9eg7oKzHSY0gSL3PLthWfM17NyBNvfGuXgQ0aCxKq5HeI+hxm+JZXw6hVpPNWI3EDf02w+PIpOkMo2tmh4VS00WdkYhfmCwBFoMkz17jFIzS1SVRSpMwHHLrIHping3FFWk9OtJBXyNJjVy1AcgeeLKyFNLKAIFzqmRYgiLR74itSdhqS6IIoC2u07dLd8U5jMBQOZ3PfC/8A1gLeWTJJM9b/AI/fHj5nUI6m57D/AK++LOBTlaCErEJqa0/eP8xgCq8kk+wxdncwHZQNgAO3fAjHnisELJ2RWoQZBM9cOuGZxfDbWNTb3i9oAGEYEnDnLNCgxY8xz+2FzJNbEvVvoZ5fJmvo8J1Z2MwAQFHMmLwLbYr4rk/AFRWIZwPm57A2m+0494PxB6DipRuQIYRsDI/EH1xXxXMmq7Fx8wMsDzJHL0B+uOX8FouDi+WvoU10Bjym0An2w0yvDJCxUWSJsCTIwz4blTUy7tUBKiBCj/YJkQLkA4UVOIKh/wD45YSt5Amb7dLRthObncYnPx2qOy2VD5kJUqBlYwWPK+42++HD11sBso027et8C06S1KWp0amqXL/NrO12POfzhjkuJ09AC0jAEbDeL41tlsWSELU42YyrTIeW8ogm/vi7hXFTQMIQvzS0SYZSIH1374W5qsWqE/SRP35Ysp8MZtAG7A84HlAJ+37472/s5TRPS0c1aIgxP7YM4XnyW2VityGEiLX6c9sK+HZVisAEJ+h/SPL9x9cHZCquttIgRsPxgSXxbE9GY4uocEjS4BuNiD05e2L8h5aJJg6ie8AEj/OLc/8AC4TKoQ5LgKLjfV/j8YW8HVqlNKRs4c0/qb+0TgOSeyyWhj/qvBSmSGLMzKQqiALaZnYRzwqouTmPFQ6leZvYlf8AIwd8WllrMFuthF7eUQR9MJUreG4Q/KL/AFAP5xFGbLeK5CpWqAlFpqpuwUSZ35A/thtkciUAJYMNJKSft3IODcoDUpksd18o/GKKGVN0JiLj7WHucT+Ulx8GiTzWXBTSD8pDdz2OI/8Ao0rKFqta4FjqHMmeVifpib5cpvMn/uPbFh1imCD8xJjmLmPeNXscc8lJdFFWj55xHLNTYob98Qy+bqAFF8wNo/t0w/8Aiek5ZDcqBFx1Jse1pjvhVl6QFKo4+adC/S8fbHoQlcOTD2CCkFBIj/aO554ipXkL8/U3t9BizM0ArKvJVv63nEqiBUBPzNf+fzliiaFpgzWO8nHvgkx3xJEkQd+WLaxgiOQgf3wXLwyiQdQt49MF5Sokr4pIQXMbmOQvimnT1ekfvhjlqFEU9VSA1yhM7QYBWIZSRuLjEsjXHY0tIYA6TqpTSSrTiJIJE36yLC3fC8ZcG+4HeeV7dMTXMO6l6geFg6osBMBRaByGKqdQuxRIhiIPSVv++ONRkLxc3ZOsxYKoJCxANwonvz7nFq8DdDTVhp1GdY8yxMSI5D15jFPF+MGRRJVgNoX5CeQkT7bYMyWdqU28J08RaYYaGPUatNrnabYPyW0aE1GfL/pXWrG+Xpw8kseZOnp0mJjBeQ4hURNKaQOcrJJte59vbFuQTKlHqkPRdGABVyxuCZAta0GTtiujmKrgtA8xm1MX77Y0GpNpIbLJOXJGTrUhqEXkj7/vePbDDKOpKIbaNfudMRgGr5aib/Nf2/zJxbxLPq1f+mnhoZAA6RBn647mm6OZ6Dq3GfIFGyzAGwubn+dMUZHOPBI3O5ibDthajHbqcPciqpTDWlTMwZ9J54q4fDZJdmnzHFKj0YqciCDEenbFHDUWnnSzEhUZ2vtsb/fFWZz7OkgeYbr1BxXT06lZiYI3/wAYlVIsmNuMVfErErB1abeoG+FDcOArmnUDABtIIEweU9t8OBR11qbD9TJ9iPzjT0MmrZisSAZCb+hxGquwpWjJJRqUairMm4ZR2JP4xLjaNolLMs/eP2nDSvbOLIuGAn6x9oxH4iypFXeA0HsI3wYqux0KsjVlApMhRAPO97nbaB7YLVxKq1yUkAddLR/O+Oz9AZdFR18MuTv1ixnoYOF2QzKy0EPAItyi34/OJSp7B6A8WqVA6K3Qk2IOnvOFuaAIXTtJJH7/AGGGfGuIFiC/zsoQEcgoicKTTZSxH6YVffAhoslWgIHXUJ5CxxdWyDVXGleVjygemCuGUQuom4B2P6jjfZL4SWrRVmqEMQfKkBQL+Tmd+eKSnTG60fJ6uWZTsYxFW5RjWcb4Q9MhWSSpnUGMEG2oj2+wxms3ldEA/Mdx0sMUjO1Qr0Sy1Q8hOHPC69FXU1VLkCInlcQoJ3uD7k4F+H2RHFR9BCESHO4IvA5wOY54NrXrVK1JqdKkvyKjDxCD8ttyZCkztfEMr20Tathz5CkuXqMNVPxbLTZw1lYHU0qI2t64s+DeHa2qso89MLpna+qfeB98e8V+FSKRrKwqU9OsMtrllEMOdjy5jF/wQ1Oiaoqvp1BYJmxv0H8nHLJvhKnstCXHTDOF8Io+KWCJ4pdm1OskTfSAf1KQfaMIeJpVoV3qog8PU6gvUUEELc7/APORjccZMVEqL5XG+xEAjzdxDEYSZjg1PNZdhUcqqM1RmAEjU462kqvtIwIdqb6f+xppcdeGGy2bomuPFJRDaVExuBz2xrK/wwut9NZwmryAGYWBF5v1nvh3T+Cco1BFWmGA8wcnzEnc6h16bYpOVChVBgKoAFzti+P9QpZGlehMibXKVf6PlOZctUO88vecRqpBWd7n7YY5bJs9V2IjpPqZwNn6U1VERa/1/tj1opOGzhl/Iu4Zw2pXPlG1yegxoMxwSotPyMGgXABt/J5xiz4WUhABA8RoBO0yAPWOnU4+hLQqUaVRf6QTTYmZY3u3YjkPTEcv6iXLiukWhhTjb7PmXCqxYwZJWTf0/ODEYMNpFzHQYWU6mio559Bsd4jBWWrWU9ZnpHTG/JNKtDrhtTzobABlMelhjY8LzQd3I5qp/bGGOcURA5i+GdLibIAVMGCLeuJ5E60Ui6QRxljTzSEmYKv7DFnH+OlklKLMykyLHTdYJ5x6YGp541MxTYQWAKkGwNiIn0nHudZ01tpUoBcT5jAA+ltsR5PWjNgPF6r1V8Kp5VP9UK1TVp6qrRaC0gcpx7ksropxqDA6gLAHZd439cK6uuoVD/pJKjww0j9W5Ei3rbBHEc2lOgvhEjeJ7xbEpvqIY/yE9fMy7sflXyr6xv8AS+Jh9KIG3IZ//wDNpwFXryqrYHcjqWI+8R9ce53MzUJOwUgeg/6jDuO0joixp8J5QVs1TpsNSiXYf/Ake0xjfDhy1KUUzpVT5Fgrzkk6hucYL4FztNc03inSHplQb7krG3pONnU4mqppFRnEm7fsd47GcLkdPZZKxB8T5WrM61J0wYPIbC49QMYzN1NTNciBMHfpv0jGn45nWFNmpoHNomTBncDnHfGPQFQSxkm5/nXFcK9I5tOh1lsmqZcVyrNUNwT8oJYATa/Le2HHAPh3x0apmP6TfpayzIJJZdoBIja2DuGZWKNOlElFUnVOm8EkdwfxgmvwajVGlwXudYUsDIUwAe57HHDPP2n9klGxalZ6NKrS+dH1JKtqUmRM8hYyDvM74T5HiVMVT4pYDdYIDE+rbY8ynDXAK0g0E/LJvcW7sJ2F9++COAcBXNZlaTgMCjGJK7CRcbfTFoqO0BJs1+f4z4uXFQ06i6VsWg6p0gX/AFBgG5YzLZ2pXWhkksWqS5Gxkgx30jUYOH/DMupfwL6KE1NJYsf6e1KTcjXqv0Ft8Z3g+UqO4r0YDo+sAiRLA2NxaCRi36RwxpuXnX+TZm3UT6RwnglPLLpp6o5lmJ942HsMI3jW/mIhiPpbrgXLf+QGVwuYohQbakafsdx6HD/LLSq6qiAOrnUCJ6D6XnHNijJTcp7v0q5JqkfKKucl3ZRAMXk3gH98AVG1VkF+nfc2w64RlFPhsYjUxbUwAidr4u4j8NhdLXDFmYQRdRGm+888ex+4q4nHx+VoMy9BkSkgCkqwlp2LdPx2g40bZ9qiigwPYyQJHUDf0xHg/CgyIQJKmHB33A+2HyNRWp500ktALDe2/wC2OF7OxSUUfPONfA+Yor4ir4g3OmZHeDf84TZRilLzTvtz3j64+lZr4gfW6wSJKQBZOU9zGAuK8NFVSaSBnIIKwAGEi9+YttJxWOTdM55U3aMNQzeqZttbBR4iSAI5/bApraqlWQQeYI2II7DBPC8g1Z2CwABLMdlEgT9TsL4t9iU+h5wtVFPxQGdjEhhEH/geeGzOZCgGWmZuB5eZnmbYz3gpSU6K5Z0sRpKkbjUO1vW+D8qSrPUmdA8y3LOWaPtaPQ9ccs4/+k7GcXHUgSvmkgU2cq6EBT6sARPS5M8owq494CgqjywNlJPT5haCPfEqvEqTVG10zDGZFittxyJnrhZw7h5zFfQDAvfSTAibgSd9yMaMa7DHb0CjzNPXb8T+MPcn8IV66jwqZK/72OkG29979MEfD/wqxzyUqy2XzsNwQtwJ5g2HocfVnbV/TFsCU96OlLiYvgn/AIxpppas5dwdWlLKCLiSRJ+2GnHuCBn1L5ZkuZ8o2vHK2NOlDYdOuKqlJWsQDPXt2xOXy7MpbMHluF6jtYiL9DhXnvgbTVRlmFYEruCAQYBx9QqZUAf9D9sepQERjRTXRnK+zFUMkpW4bnYtESQfXcYL0BfN5oPKentgv4pohEDCzAzP85YDXNTTDbyswN9pgY8/LjafYGuO0UZyn4YWpSWTTIbT+lvKQbbBvMb4r4LTTK5qWglaREg2JJT6D/OAaXHA9EtpG8GJ21RJnnHI98B5mqtSuFTUGZTrYx8sSfx9sUxRlFOyuOpJs0nBM0oqNVK3dtIcixUAkx/xJJ36YRccyy5OoXQlqdRoEEhlIFhOxGDq+fWooVSQgGnTe8AW2sRijieY8WgVqLoB+UsRFiLjmTFvfCwlJyqS0xNcrEnEcwtVh5CpsDaAZ+17XGGGXyTgWd6fZWIH0H8tgTKmVNNdVQCHgbUwoI1GRcmY7YbZXJNUUFZgWOxv9e+O6MeOkyX6iVszlEMKagxcA2HWT/bBfBnJ8nh6qhMhySSCLjcwABM4sy2VDVFViQoFz0gfbBnFDQoLrpOhJkCHmZtzGx9sdcpKNonGN7Y1y2cekagQ2fzeYRAkEk+s/Qntjs1xZiGFTQy2WCd2PmMDksRAOEw4j4xlS12KmB6DeLjA+cyhKgswLTsBt2P/ACgbcsQVsM3To0GRqmAs+YjVf1jnuIjBeT4oNchlOiZY2AF7STv9cLM1mtQQoTpnS1SNiBYQdxhTmeM/1SlQgKx83lsdheZBYDmI+2DGLexDVZ5MtmG1soJIgsrfN2Mf9xhfWXLZanUCz/UABWbmNo6AEzP5xm+IcNcVSaLMlIEAVF2AgTMGbTvg+vwsmjoWHqk6iwt5bwJb0688NpdsdTrpCrK0mLmJvYweXT0icOMpnWp6apKujA6qR3kk+a/PE6WdC0FWoUVtWggC4vEsBbaTgCpmqQqMrKHIuXQzqAEyRNvbDNpqhZScnbFHGqMVIIKhySgm8cie28Ti/wCG8g1SoWSolN1AZCxImOljfrg34yy9UlamiQ6gagTaxMQLySeeELqyFQVIN9+UAYV/xNjdSPqXD+I1PCSrUAV1nUArDmZXaLwL9eeNLw7MLUGtYhgCPvjF/CnxA1ai1NgWNNIY7wLwT6x9sH8G4r4auywVJnR0MXg8pxBumdbVo2GK1SGnAwzspqALc7XwFleMABjU8smR6bR69sByQqiGcQzB8qJ8zHnyA3JxxqhAb7c8DcLzHil6sc9K+gv+cC8ZzYpoTuxxr1ZkvBNx/iPiME5YVZzNLUpsmorAA8pggDv0wvpcRL1tI+W/v3wtziFc1/8A2eILqYjULGARzG18R4OcqFyyqkTyWZNKo0IdJAQgFRP9TVuzAbRfvgyrmU8dmII8oAgix7x1mPfCnMZJdIIKg0zs2x83fY25YlXQqwUfO+3OdrfcHHdwSmrEg3wlQ6oeQPVXqFAnck/eI2G5IwJlM4RV0sAWYFWZ/MRqm4naJ2HTDah8OVa2mlSUJpOuq7TpDN+m1yew+2L898CGlSerTzIqVKKlipp6T1sZJHLfphlCMm3/AEBycaQqytc06tQiVDLAEQdM2AnYmOeGOWZYliZNz5JgwJHlIG87Yzn/ALIPmVIIhtJMC4O5POTJme2NnkvhypVQPoqGeapCnut1t7dcCcOL/Ik2pO0JaABpNTOksZDMYneGHbtjP/8Ap2VtD6tOqFj9QB32ti//ANm1So7IuqDqMCLLBm5+UAczhp4r120UdMQNyWL2JJuQFWPxjVTJuQSiqiE0WZlII0OZAJIuvKCNrWvhTnadVQUhSsAxEtJMWIF+uG2X4DUprl2rV0peIdban0xAEKpi5MjoIxWWZc2FDrUUwQEEhhfY9cb8haZfWCeF4dMs5Al2FgsKbgSPN6ziHD6zswegqksnm1CYMkqSQRFrGOmKc1URXYq7ICYFNRJNwumJBF59JwZl+HroKOrKV5KxBUN1II5fTAukZAmYpsyutdn1SCKVL5eXM7zNwfpgOlx1zVKCkdN1AFiAvXtiXA8ghesPPrRm0sWPm/SCDAkmDvPLAmZoVadXWsqTC+oZt5726YFroNAdcujtqESQRNybmL/T6YpOaNOQDBIhp3uNh7Y0WcyFJHKBXqVVKs7nYSJB3iIkwBgHiOYomQqU1cfqEkmRYj164pyt9AYHxKvVVFbxC21yxMXjnttGF+craypAaPmI18+wOOpVtaENuPNpPSdwY64rqiE9dvYYMmNCu2fSf/F/D2SjVqttUYBfRZk+kmPbBfF83SOap0iQmslAwEQ2kkE8jJ0iO+GK5gUMvRQQAFUH3An7nHz/AOMq5sQYIqWP/wCZn8Y5a5So61pWbKlmamXfQ9ukbHuP7Yb5fiivc6WPW04p4RnUz2VRygYN8wnZhYn95HXC7N8AAaEqFCdg1x6AiD+cTcWnoKaY3zXE0Vd9Pt+2Mh8R8U1EhbDYenM+uGQyFd/Ix0qN2mZ7C+A+LcC0gX/c4ytjddGZyDKpZnMKEIMdyAT9MDZ7LpRPkVfN8pViWBP+4G+k2wZmsnE+n2OElXMVKJQgjSRA2OxuGtvisV8rRz5U+zqlJQAHdkgkhokXPM9ftgyqKyV6RUhyDrpn5m8qzJtHLbsMCVc/VaqGIaCAVUCxEWtzxp/h7jNGkVfMiXFNyjaYuAdSRsGIsMUb2rJx6ZuvgXL5haZNYaxUAqCoapY+YA6ShUaYnlz64bcdzdJKVTxmCr4Tkx8+kDzaZ33H1woyPD6tTMeMMy/+mn+nTVtI/wBx1DSdQMzYgjbCz4lqjNhKlEDVRNWm9MglxKMr2/UdP6ecrGKdCM1XwjwfK0aCf6emoLKrsTDVPMoPmPW+22HhqAc8Yf4brJk8vetQZXGtBSpspuN2JYmY6wRjyr8RVHOpASvb/OH32wJNmR4xUyoVUCoauYXSDOnQuoQDFwDG/aMBfD1AGnXgMoQwDNySfljcCLxgpOHlqaVqyw9LabXuAD2AgxhEPiWSVQa3ZpJ/SWNp74m7lpFUkts0nHOIn/Tqap8iMAAFBJOwAnn3GEeU+Kawb+lSF7LqBI9LRB9MH5TKmuAc0Q5HyoLKvL9J3Iwxr1KZVI8gp2GmLYRSrQs2pO0ZetXqVSCVCVFc1AwEC97jpg7L8WqIrNBNSAFF7kkT9sMKGaS4b5bwdMkb2npj3L5JWcAOARsDubYLf2hEEjPglFPlb5gsG1tvS/2x2VyLqKpBRkqGTrnXHSbTHIcsKK3GGSsVQJbys8SQJ2364NzTuKQdKq+KIJTTJOwPvz6YRqgso47xOlSLBFK1Ki6ahZjtsDBNzuJtvjGqrdS3SORvbsJxqONcYraCK6prX5YUEGTETyPUYyhDaizDSJ5Ytj0hGwlMuYJLCxsOd+WIVmm3QEYJqLqpMaYBKnefNtvEYCyCSsm95/A/vhuxkz65xlpppPb8Y+f/ABNUBdBP6Sx9z/YD643fHH/op3I/H/ePm5DVKhe8ttbltH0xCCtnTOXGI4+FviGrltSqJVhOkzvbaNiRafSZw343xpNTeap/UAbTq1LqjofNTcCxix3wkouqKpMpU+x5TH0+mItSHin5WEE/URfuPXA1y2Qc2b7gXxP4ihXhSAoW2/kkmepgnFPG88CAVIJN74QZdPPYiFEx0kdzt74C4rxYnQgdW6kdekwLem+E4W7RVZaRKtmQWk/Le5sd4+k88QajSqf06vljkpEyfvPfFXELU9JJlY9DyB7W9cVZSmVGudzGrcdSTbbDcU92I8r6KjwnRU0iqxpkSoW7c7dAR1GDGy8uFrL/AEGYDULOhvcdcNf9SID+VQUMD/dBMb9MJ+JZ0OdLKXJ2a4lTE2FgRtI5YaheWzQ/C3B2NRoziEsuk00UvUFPcLO1MREsLz6Y5+FVKFQ/6as1RqsM7tD+GCFIb5l1SpFzeBjPZbONllL0QytaAG8vl3kGC5a4Prjzh2calUq6MwlIHyqHBdtN2gLyidMnpjTm0tBVD+jw+oaWt6hcF4FgARJliB3jG6pZe3LGayJV6ApgyUUAxybTsRG99u+L6SeIA2plJ3AY78/vjj/ec3WTzorx+jF/GPF289FDYnzH15DvhBwbIFWloHQ+v+MHcVyRZpE4AzJqC0m8e2PUUfjRzydsbZniR+UDSuxjcgd8F/D7620FCaUkMQpMSDzHQxjIF39fbB9T4qzPhLRUhUWLKoBsZkneSd+uFlB18RbGLZMUqVdndvEVgtJb3vOog8o/OGPAKtWqtJEANRW1NUewCCdzEz5iBhEPiY1a6tWRVR3UvEzYBSd+nLacGVONM7+HSOlB5bAAELubD84VxfQUxpxVEOtDFN3Y3pqS77zpkCBb1Md8B5/4nVagVVM+GVeVK8gQYPK1xinM8Tq6g3iF2oat1EwQAZPOVPtgPM8fDalqU1JFiSe9xtPUb4ygwWQTinkbxoaAoSVB8xFyTGwGOqcTp0x4TAVBG9uc9ve2KsyorFVoS0i6lTbvJ5e+BTwOoDGnnpnlJ74oox9MeBkbYEfzbDzgXAnrkLTQsJAYgbdb7Wwf8MfDtIf1cwflvoIPIi5HP0GNHR+IGV1VKLJSEyYF+YhY57fnEp5fIlYY/ZMJ+MKWjLrJEA/kEf2xh6fEEU7iZAHbDf4m4zVrq1IU9KuOdzb236YS0uD01VNQ1Fh5ieRN7doj74SDpbGytNqi6pnmJDaQeQMTiNNA7OFIA5xvcxy98RzqBUCKwsNus7T9MHVqqDLIlMFas7bksRf1B5RgJpkQ3KZfSkgiSwDKb9gJ325RgLPT4xUAnlB3A29hi3J5dmPhVX8NdOqNN5nmfvh1kOHrl6bFimlolhOxtck4OjGURCxVfm0mCCYmME5c69YIZWkwo2tyvY4CoeZnUNIBJBk7A2A5x/fB2UNTTfSZJjcnmZ3E7YWSoZF/EOEpTWfFsTCqB2JP8GF1PMQQxI6Lb79cTrUS9TUXBIEDURaAf9thHfrghck8oVpnUPmt8oO0DpfcdcO6BVgNfiBIXQGgAzYXjf8AO+AK/GNAY0dQ1rpbUAd+YMyDvtjX8E4SWZgrhKgBMgTAMcv9p2OM38XfDVTLHVIZG30/oM7RyB5euMuL0xuLq0X/AA1nj5aKV231aSgUTuZNyT/jGoqZvwjpeoFJvAEi/wD0cfN+D8RajUDKQD1/b0xqm4waoDVKCuwETriee0d8Ry4XytDRmumdn6tzbAT5pbj+bYnxJSDN468vthU1J2byx0g49BEGWVK87CbYEdiC0KLmTgheFOwOupHK34wyyfCEFpJPc/tgc0jUIEypJiME5PLNTYOsT3xpcrlEQzBsbX+0YKr5dHFzbtH0xN5n9BqzIUuH1CGqE6gCJk3JboOfPbtixfhuq0NpJDfT3+uNtSRVAGmwxTmeKoraYLNuAL4m80n0jcS3hfCkooAo0nZ3AkmdxPToOU4bU8pSgdAZvzMdMKwXI8rFJ5QCR9cJ+JrmRLeIsLJAiPt1xBJye2PZvadKB0GA83IvqHoMY8UM+alNXbw1qkQ40lYiZHW14wv4vkalOuVWrUZN1LHcdem+CsV+hVy6Ru+FrTdXLJr02MX/APyLi8b+uEHEsnR0FlLU6iMSVcgRe3K9ttPXAXw/xeqUWmmpireI6yFFmEyeewxRxbO181VIqUyq03IJWDokiSetueHjFxdvoeEnD5UULnmKxoU8toPv3wTV4irUoqEiqtw3m6yCCNj2wBUPh1qiiXVYhlEwCJwxo5JRSOYJGqREiTa8RPIxPqMPxsaGJZFd7FycZcPrJLbTI3j8c74aVeNf6khHARD+kA9bEnoPTCTOZ/XUXy7WmBBjp3BnfBNbi9NCPDVgw3McuftjSX0SmuLq7D82oRiq6eQ8txFpg/y84gXMSnKBtO88vScAJxVGcC5ZrSOvL640GU4MNMhtRLQYF1YLqMxaImO04TrsVKxVl8lVk6CATM6oH5BiRF8M+C8dOXqf11I02MbiR06dxgqrlVEOAfU2nt6EYV8Yy3iJC7j5Z5f8Seh/OFcre1o6f2vj8ezYcI4EmsVkqB0N0J3G3Mb8xBwF8UZQVtdMiAwIB7xqB+oGF/8A40zFV0rIxkUiCFi41TPtI2w+z+VLOAJ1GwPQHc/TCStOiuPaPk1bKmmsjmRt0w4yE6BePXHvGsoUZl3WbYjlQdO+Lxk5Kzja4toZ8PrqxZdn2Kt8jdtQtPSemCMxwgR5fLynmtrfQ2PY9RjP0qLUagktrqdIOm/NTZu+NFQzjeHcB7bjZrcp/BxWRITpQKSXN+f1g/e30xKnxNV9dtsFZt1dHvJK/kCfuMLOJZE62ZRYs3t5jjKmYIqs9QeUkT2j3nHUq5QQXLHt2wtZnJAJ9L4YUagCiw2540kYhl81WrEqCYmdXTDjJZVkPmIJjfngehmIG4E9MR/1N95jEm76HQzFUmLc8A8ZzU+QTeJO8XnEK2f/ANpxVlVUsNZYAmCV3vzvbGiqVhbGFCpVq0tKTppj5mIsINhy9pJwv4lxJ68JpB0CJFgBvG0+2CMxmalE+HRqyjWJKgAdzv8AXCuqtWk5AYPLE2Emd/xfAjfhWDnFNxIZTx6ZYaZk6iFkmD3B2PQ8xhlwanTqadNdlq1BLLJgRyI0/fC7KZ+oASlQSTqIgSYBtcTbpgzKVKLF2qsyVrFKoJhh0ZYIBHYDB20KsjdRl0Lc1VekzKjkDVtA9ztMQB6Yoy1RdLSxAMmAdz/nmcWeKrKGc6nBN/51GBqqqTdRI+hn97fbFR88FFqUfSFesQdIjSBa3L+c8EcNzqKbgSfLP/f0xLhrhKyMyykywi3T6/jHcWzilyyIqFuW+8bnfBbT0SjC4t30Btl7kxBBtFvTB/BvievlqrODrDQHVjZo29xyOBNUgx5ew+/1P5wI4tbf+WxnFPTET2fQuHfEVHMDQvkI/Q1vodsdncp0+mPntOnPrvhnw7j9WiYJLr0b9sSeJrotHN9m5+C2FPNmbGopU9GiCPfcY270xNxeZBx85yecVitRDpYEEKd57dcbbI8Q8VNUQy7jpP8ADiDv06E09oyPxtw/SSQLEg/tjP5RhpFzjf8AxhldVLaZH7f3x81ylbywTBGGxLtEs62mNOIcPa9TSRJ+eCAOgBPTf1wJS4m1MaaikDk24PckbNzkY3ebaqDLZY1W61KqhfZVkAYy3F+PZqnU0CglNSdqSrf1JFz9MX78OV0hca8PPUeoNxNxzAm2LmeQGJgEz7C5+pJxRmsyzXgqeYMX+mKmqgxItYgchG0/27YehbKc1T0nUsw3XfEDWjBVaqSIsSTcn/OLeHcBerUprsahPsFiT+fpjOglFHMn6iMGJQleYbvae+DOPZVKMqggk+yL+lf/ALb5jhfk1DbsYGJv7GKakpv62wSmcFNCxpLVnYtPl9LRijPliblbC3XffERIRl0sCfv/AC+BVoKVsK4bnFqOzeVaKqNReTczERzwPUrUhWZxYDbVIi1yt7emAMjw5mqmmx0Qur15fS+LqygakLKVBHmnew295BxlGKY8Plpsb5PMEFmWmrk/q1XuDYGP5OEmY4o7VGYU1sCpE2BJHPmbRhzwTgviUGfxjTpjVzuSu5OwC2gATOJZ74YSjRV0q+IRDFeRm5g7yO+MnFMVK3szj1AZ1c+ffHtGkrDzgyd4P7YjmqbG5HlmWjp2x4GBbVZQo2m8EYqCcVF0mRzNCpTAYNIAAMct8VtmPlYwx/n74JLnSIEqx/P/AFiv/wBdpM29P7Y1CFNSsN1iTueeI0lk774JWgt5UMdzPvimnlSTaB2wxgynQuBgfO0BNseUKrA9ce1qknrgJGLcnm9HM9oxvfhT4sDOFqbtIJ5EC4PZh98fO1B5CQO+JIxUg8/5fCzxKQ8ZuJ904hltdIrva30tj5wPhiZIaJJsRtf1xsvhLjHj5RCbtT8j9bCx9xH3x5Xo6GI0ggmRKg745LcJM7vjOOzOfEGdpFjCU3I/Ss03H3vjI5nOavlLmd1Zzb3wdxqs1aqFUmsrmKZAh5/2/wD0DG+84b5b4UCyrKKtUCXdiVo0j/tMXep22GO1UjznszQpkfpHuf4cVOYiY/aMG5rJ6SQpRoN2Qyvqe3bAFWnI/wB3pthtMWhxwfL69TQIVW+uk/4xp8inhhSN1TTPSbn8jCL4dEUqYsCzVAfov7DB4zLEGPKRux2BA2A5n7DniEux0BccKg/1GIjZBc//AEx21HfnG2E2WzCnb74fVsqoRtFAVSZJq1DafUkT7QMAZLKBWl9MXJ0kRCiSLExyGGpcTAlagCS5DGBcC2+3tvirjFKooVSukjzeGu6i8Bjya86RMY01KppTW0E0wKhjnVqfKP8A8LAjC9stA1VAXqOZCDvuWIvvhUwmZV4uSSdgCTtzGCchw016keIKSLcTuZ6Dng7M5Ur8yIvQTf6STj3K51qU6FBY8yNuwwz60BM9Xg9Qg00ql0p3Ck6QZM363H4wP/qmgrrZARBE7b+2LM1nW00zTkVIIqE+v3m5+mFhyzx5jIN/3/OFUbdsJVmGY+SZgxINsWBxqAYQuxPWBb2xfQyTdcF/6AncH1PrijdAQv1gVBq+RbwOcT/jHlfNEtYd4w3zPB1KgKI7/wA74DHDyLj0H8GAmu7MCmsR5hc8x/jE0lrlYBt64ZUuDEiZk4KynD7XG/7YzyJBoT08lNgAME0OGmQumCcOMpkmRrgXwQaZmOWJPI/DUIq/DSDYTyxVmckViQLiRjQVpG1r4jUMiLHGUwUMv/H2VcJmGA8hAWOZbf7D843VHJyq6twADj5bw7jVfLE+CRDGSpEjpjVZT4+bSNaebnG2FkrZ0QlHjVmd+GssDWqVPlAjRIspIMn2Fpw9rUFfShGtRLJTOzk3NWoem5v/AGA8x2OiXZzAebybOCaT1GibpoSiI5AH5h6YzCZZnrqlQA+aTAjbl/g9ce47BRg7JKVoo1gVrM3sZ58sEZSgSC16zcpsg7CbR3vjsdhH2YqzfDcxVsWBMgaU1EDtZYmMXcP+G6+q9IgBXBmB8xBG/bljsdjWE9r5SqCJovJYlRBiYi/oMe1MpVT5lILbtqie0jYffHY7EfQgObyhM6fC7hSC33ucDU6cC+Ox2KroCJChOJrl5G1se47CsJatMDbfE8zUIQ2JJBW3fHY7C+mIZHNAwpEH8/ycE0lpkwY6j7/vjsdhnFLYUFVWAkAbj74D1lVx5jsJQxemYOIu5+mOx2GjFMVlRB2OPAhGOx2DSAV+H5hcT+cH0jA2x2Ow6SM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obrerofiel.com/wp-content/uploads/2013/02/038_En_el_Paraiso_-_Adan_Y_E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76672"/>
            <a:ext cx="3617640" cy="35283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851920" y="4581128"/>
            <a:ext cx="4896544" cy="2062103"/>
          </a:xfrm>
          <a:prstGeom prst="rect">
            <a:avLst/>
          </a:prstGeom>
        </p:spPr>
        <p:txBody>
          <a:bodyPr wrap="square">
            <a:spAutoFit/>
          </a:bodyPr>
          <a:lstStyle/>
          <a:p>
            <a:pPr fontAlgn="base"/>
            <a:r>
              <a:rPr lang="es-CO" sz="3200" dirty="0"/>
              <a:t>Su transgresión introdujo el pecado en la familia </a:t>
            </a:r>
            <a:r>
              <a:rPr lang="es-CO" sz="3200" dirty="0" smtClean="0"/>
              <a:t>humana, según lo dice Pablo en </a:t>
            </a:r>
            <a:r>
              <a:rPr lang="es-CO" sz="3200" dirty="0" smtClean="0">
                <a:solidFill>
                  <a:srgbClr val="FF0000"/>
                </a:solidFill>
              </a:rPr>
              <a:t>(Rom.5:12</a:t>
            </a:r>
            <a:r>
              <a:rPr lang="es-CO" sz="3200" dirty="0">
                <a:solidFill>
                  <a:srgbClr val="FF0000"/>
                </a:solidFill>
              </a:rPr>
              <a:t>).</a:t>
            </a:r>
          </a:p>
        </p:txBody>
      </p:sp>
      <p:pic>
        <p:nvPicPr>
          <p:cNvPr id="3078" name="Picture 6" descr="http://4.bp.blogspot.com/-4-VUOOM7b7I/US77h6iR1tI/AAAAAAAAB3s/1sh_Hz1-00g/s1600/adan&amp;ev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4581128"/>
            <a:ext cx="2400201"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708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5776" y="2492897"/>
            <a:ext cx="5997352" cy="1584176"/>
          </a:xfrm>
        </p:spPr>
        <p:txBody>
          <a:bodyPr>
            <a:normAutofit fontScale="85000" lnSpcReduction="20000"/>
          </a:bodyPr>
          <a:lstStyle/>
          <a:p>
            <a:pPr marL="0" indent="0" algn="ctr" fontAlgn="base">
              <a:buNone/>
            </a:pPr>
            <a:r>
              <a:rPr lang="es-CO" dirty="0" smtClean="0"/>
              <a:t>Moisés</a:t>
            </a:r>
            <a:r>
              <a:rPr lang="es-CO" dirty="0"/>
              <a:t>, por su parte, enseñó los estatutos y las leyes de Dios antes del </a:t>
            </a:r>
            <a:r>
              <a:rPr lang="es-CO" dirty="0" smtClean="0"/>
              <a:t>Sinaí, donde Dios les dio el mana.</a:t>
            </a:r>
          </a:p>
          <a:p>
            <a:pPr marL="0" indent="0" algn="ctr" fontAlgn="base">
              <a:buNone/>
            </a:pPr>
            <a:r>
              <a:rPr lang="es-CO" dirty="0" smtClean="0"/>
              <a:t> </a:t>
            </a:r>
            <a:r>
              <a:rPr lang="es-CO" dirty="0" smtClean="0">
                <a:solidFill>
                  <a:srgbClr val="FF0000"/>
                </a:solidFill>
              </a:rPr>
              <a:t>(Lea Exo.16:23; 18:16).</a:t>
            </a:r>
            <a:endParaRPr lang="es-CO" dirty="0">
              <a:solidFill>
                <a:srgbClr val="FF0000"/>
              </a:solidFill>
            </a:endParaRPr>
          </a:p>
        </p:txBody>
      </p:sp>
      <p:sp>
        <p:nvSpPr>
          <p:cNvPr id="4" name="3 Rectángulo"/>
          <p:cNvSpPr/>
          <p:nvPr/>
        </p:nvSpPr>
        <p:spPr>
          <a:xfrm>
            <a:off x="1043608" y="260648"/>
            <a:ext cx="5256584" cy="1815882"/>
          </a:xfrm>
          <a:prstGeom prst="rect">
            <a:avLst/>
          </a:prstGeom>
        </p:spPr>
        <p:txBody>
          <a:bodyPr wrap="square">
            <a:spAutoFit/>
          </a:bodyPr>
          <a:lstStyle/>
          <a:p>
            <a:pPr fontAlgn="base"/>
            <a:r>
              <a:rPr lang="es-CO" sz="2800" dirty="0"/>
              <a:t>Más tarde, Dios dijo de Abrahán que “</a:t>
            </a:r>
            <a:r>
              <a:rPr lang="es-CO" sz="2800" b="1" dirty="0">
                <a:latin typeface="Agency FB" pitchFamily="34" charset="0"/>
              </a:rPr>
              <a:t>oyó… mi voz, y guardó mi precepto, mis mandamientos, mis estatutos y mis leyes</a:t>
            </a:r>
            <a:r>
              <a:rPr lang="es-CO" sz="2800" dirty="0"/>
              <a:t>” </a:t>
            </a:r>
            <a:r>
              <a:rPr lang="es-CO" sz="2800" dirty="0">
                <a:solidFill>
                  <a:srgbClr val="FF0000"/>
                </a:solidFill>
              </a:rPr>
              <a:t>(Gén.26:5)</a:t>
            </a:r>
            <a:r>
              <a:rPr lang="es-CO" sz="2800" dirty="0"/>
              <a:t>. </a:t>
            </a:r>
          </a:p>
        </p:txBody>
      </p:sp>
      <p:pic>
        <p:nvPicPr>
          <p:cNvPr id="1026" name="Picture 2" descr="http://t1.gstatic.com/images?q=tbn:ANd9GcSJ8zX5hzcGLr0l6zyMj1Sj6A6PKmcr79bW4YattKDuolUL4mV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95536" y="4511554"/>
            <a:ext cx="8352928" cy="2308324"/>
          </a:xfrm>
          <a:prstGeom prst="rect">
            <a:avLst/>
          </a:prstGeom>
        </p:spPr>
        <p:txBody>
          <a:bodyPr wrap="square">
            <a:spAutoFit/>
          </a:bodyPr>
          <a:lstStyle/>
          <a:p>
            <a:pPr algn="ctr"/>
            <a:r>
              <a:rPr lang="es-CO" sz="2400" dirty="0" smtClean="0"/>
              <a:t>El </a:t>
            </a:r>
            <a:r>
              <a:rPr lang="es-CO" sz="2400" dirty="0"/>
              <a:t>estudio del libro del Génesis demuestra que los Diez Mandamientos eran conocidos mucho antes del Sinaí. Dicho libro revela que, antes que Dios diera el Decálogo, la gente se daba cuenta de que los actos que éste prohíbe eran malos. Esta comprensión general de la </a:t>
            </a:r>
            <a:r>
              <a:rPr lang="es-CO" sz="2400" dirty="0" smtClean="0"/>
              <a:t>Ley </a:t>
            </a:r>
            <a:r>
              <a:rPr lang="es-CO" sz="2400" dirty="0"/>
              <a:t>moral muestra que Dios proveyó a la humanidad con el conocimiento de los Diez Mandamientos</a:t>
            </a:r>
          </a:p>
        </p:txBody>
      </p:sp>
      <p:pic>
        <p:nvPicPr>
          <p:cNvPr id="1028" name="Picture 4" descr="http://t3.gstatic.com/images?q=tbn:ANd9GcQVbUYl-pjkQE4VAlP2YiIUWxObdIEY7laGYPoGnkenEb307jdB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21" y="2158879"/>
            <a:ext cx="1943100"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599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heel(1)">
                                      <p:cBhvr>
                                        <p:cTn id="2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5" y="260648"/>
            <a:ext cx="8496945" cy="5865515"/>
          </a:xfrm>
          <a:blipFill>
            <a:blip r:embed="rId2"/>
            <a:tile tx="0" ty="0" sx="100000" sy="100000" flip="none" algn="tl"/>
          </a:blipFill>
        </p:spPr>
        <p:txBody>
          <a:bodyPr>
            <a:normAutofit lnSpcReduction="10000"/>
          </a:bodyPr>
          <a:lstStyle/>
          <a:p>
            <a:pPr marL="0" indent="0" algn="ctr" fontAlgn="base">
              <a:buNone/>
            </a:pPr>
            <a:r>
              <a:rPr lang="es-CO" sz="5100" b="1" i="1" dirty="0"/>
              <a:t>La </a:t>
            </a:r>
            <a:r>
              <a:rPr lang="es-CO" sz="5100" b="1" i="1" dirty="0" smtClean="0"/>
              <a:t>Ley </a:t>
            </a:r>
            <a:r>
              <a:rPr lang="es-CO" sz="5100" b="1" i="1" dirty="0"/>
              <a:t>en el Sinaí.</a:t>
            </a:r>
          </a:p>
          <a:p>
            <a:pPr marL="0" indent="0" algn="ctr" fontAlgn="base">
              <a:buNone/>
            </a:pPr>
            <a:r>
              <a:rPr lang="es-CO" dirty="0"/>
              <a:t>Durante su largo período de esclavitud en Egipto una nación que no reconocía al Dios </a:t>
            </a:r>
            <a:r>
              <a:rPr lang="es-CO" dirty="0" smtClean="0"/>
              <a:t>verdadero porque Faraón dijo:</a:t>
            </a:r>
            <a:r>
              <a:rPr lang="es-CO" dirty="0"/>
              <a:t> </a:t>
            </a:r>
            <a:r>
              <a:rPr lang="es-CO" dirty="0" smtClean="0"/>
              <a:t>¿»</a:t>
            </a:r>
            <a:r>
              <a:rPr lang="es-CO" b="1" dirty="0" smtClean="0">
                <a:latin typeface="Agency FB" pitchFamily="34" charset="0"/>
              </a:rPr>
              <a:t>Quién </a:t>
            </a:r>
            <a:r>
              <a:rPr lang="es-CO" b="1" dirty="0">
                <a:latin typeface="Agency FB" pitchFamily="34" charset="0"/>
              </a:rPr>
              <a:t>es Jehová, para que yo oiga su voz y deje ir a Israel? Yo no conozco a </a:t>
            </a:r>
            <a:r>
              <a:rPr lang="es-CO" b="1" dirty="0" smtClean="0">
                <a:latin typeface="Agency FB" pitchFamily="34" charset="0"/>
              </a:rPr>
              <a:t>Jehová»</a:t>
            </a:r>
            <a:r>
              <a:rPr lang="es-CO" dirty="0" smtClean="0"/>
              <a:t>  </a:t>
            </a:r>
            <a:r>
              <a:rPr lang="es-CO" dirty="0">
                <a:solidFill>
                  <a:srgbClr val="FF0000"/>
                </a:solidFill>
              </a:rPr>
              <a:t>(</a:t>
            </a:r>
            <a:r>
              <a:rPr lang="es-CO" dirty="0" smtClean="0">
                <a:solidFill>
                  <a:srgbClr val="FF0000"/>
                </a:solidFill>
              </a:rPr>
              <a:t>Exo.5:2)</a:t>
            </a:r>
            <a:r>
              <a:rPr lang="es-CO" dirty="0" smtClean="0"/>
              <a:t>.</a:t>
            </a:r>
          </a:p>
          <a:p>
            <a:pPr marL="0" indent="0" algn="ctr" fontAlgn="base">
              <a:buNone/>
            </a:pPr>
            <a:r>
              <a:rPr lang="es-CO" dirty="0"/>
              <a:t>S</a:t>
            </a:r>
            <a:r>
              <a:rPr lang="es-CO" dirty="0" smtClean="0"/>
              <a:t>egún eso, los </a:t>
            </a:r>
            <a:r>
              <a:rPr lang="es-CO" dirty="0"/>
              <a:t>israelitas vivieron en la idolatría y la </a:t>
            </a:r>
            <a:r>
              <a:rPr lang="es-CO" dirty="0" smtClean="0"/>
              <a:t>corrupción durante 215 años. </a:t>
            </a:r>
            <a:r>
              <a:rPr lang="es-CO" dirty="0"/>
              <a:t>En consecuencia, perdieron mucho de su comprensión de la santidad, la pureza y los principios morales de Dios. Su condición de esclavos hizo que para ellos fuese difícil adorar a Dios.</a:t>
            </a:r>
          </a:p>
          <a:p>
            <a:pPr fontAlgn="base"/>
            <a:endParaRPr lang="es-CO" dirty="0"/>
          </a:p>
        </p:txBody>
      </p:sp>
    </p:spTree>
    <p:extLst>
      <p:ext uri="{BB962C8B-B14F-4D97-AF65-F5344CB8AC3E}">
        <p14:creationId xmlns:p14="http://schemas.microsoft.com/office/powerpoint/2010/main" val="225580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a:bodyPr>
          <a:lstStyle/>
          <a:p>
            <a:pPr marL="0" indent="0" algn="ctr">
              <a:buNone/>
            </a:pPr>
            <a:r>
              <a:rPr lang="es-CO" dirty="0" smtClean="0">
                <a:solidFill>
                  <a:srgbClr val="FF0000"/>
                </a:solidFill>
              </a:rPr>
              <a:t>Éxodo 2:23</a:t>
            </a:r>
            <a:r>
              <a:rPr lang="es-CO" dirty="0" smtClean="0"/>
              <a:t> dice: </a:t>
            </a:r>
            <a:r>
              <a:rPr lang="es-CO" b="1" dirty="0" smtClean="0"/>
              <a:t>«…</a:t>
            </a:r>
            <a:r>
              <a:rPr lang="es-CO" b="1" i="1" dirty="0" smtClean="0">
                <a:latin typeface="Agency FB" pitchFamily="34" charset="0"/>
              </a:rPr>
              <a:t>los </a:t>
            </a:r>
            <a:r>
              <a:rPr lang="es-CO" b="1" i="1" dirty="0">
                <a:latin typeface="Agency FB" pitchFamily="34" charset="0"/>
              </a:rPr>
              <a:t>hijos de Israel gemían a causa de la servidumbre, y clamaron; y subió a Dios el clamor de ellos con motivo de su </a:t>
            </a:r>
            <a:r>
              <a:rPr lang="es-CO" b="1" i="1" dirty="0" smtClean="0">
                <a:latin typeface="Agency FB" pitchFamily="34" charset="0"/>
              </a:rPr>
              <a:t>servidumbre</a:t>
            </a:r>
            <a:r>
              <a:rPr lang="es-CO" b="1" dirty="0" smtClean="0"/>
              <a:t>».</a:t>
            </a:r>
          </a:p>
          <a:p>
            <a:pPr marL="0" indent="0" algn="ctr">
              <a:buNone/>
            </a:pPr>
            <a:endParaRPr lang="es-CO" b="1" dirty="0"/>
          </a:p>
          <a:p>
            <a:pPr marL="0" indent="0" algn="ctr">
              <a:buNone/>
            </a:pPr>
            <a:r>
              <a:rPr lang="es-CO" dirty="0"/>
              <a:t>Respondiendo a su clamor desesperado en procura de ayuda, Dios recordó su pacto con Abrahán y determinó librar a su pueblo, sacándolos “</a:t>
            </a:r>
            <a:r>
              <a:rPr lang="es-CO" b="1" dirty="0">
                <a:latin typeface="Agency FB" pitchFamily="34" charset="0"/>
              </a:rPr>
              <a:t>del horno de hierro</a:t>
            </a:r>
            <a:r>
              <a:rPr lang="es-CO" dirty="0"/>
              <a:t>” </a:t>
            </a:r>
            <a:r>
              <a:rPr lang="es-CO" dirty="0">
                <a:solidFill>
                  <a:srgbClr val="FF0000"/>
                </a:solidFill>
              </a:rPr>
              <a:t>(Deut.4:20)</a:t>
            </a:r>
            <a:r>
              <a:rPr lang="es-CO" dirty="0"/>
              <a:t> para conducirlos a una tierra en donde “</a:t>
            </a:r>
            <a:r>
              <a:rPr lang="es-CO" b="1" dirty="0">
                <a:latin typeface="Agency FB" pitchFamily="34" charset="0"/>
              </a:rPr>
              <a:t>guardasen sus estatutos y cumpliesen sus leyes</a:t>
            </a:r>
            <a:r>
              <a:rPr lang="es-CO" dirty="0" smtClean="0"/>
              <a:t>”</a:t>
            </a:r>
          </a:p>
          <a:p>
            <a:pPr marL="0" indent="0" algn="ctr">
              <a:buNone/>
            </a:pPr>
            <a:r>
              <a:rPr lang="es-CO" dirty="0" smtClean="0"/>
              <a:t> </a:t>
            </a:r>
            <a:r>
              <a:rPr lang="es-CO" dirty="0">
                <a:solidFill>
                  <a:srgbClr val="FF0000"/>
                </a:solidFill>
              </a:rPr>
              <a:t>(Sal.105:43-45).</a:t>
            </a:r>
            <a:r>
              <a:rPr lang="es-CO" b="1" dirty="0" smtClean="0">
                <a:solidFill>
                  <a:srgbClr val="FF0000"/>
                </a:solidFill>
              </a:rPr>
              <a:t> </a:t>
            </a:r>
            <a:endParaRPr lang="es-CO" b="1" dirty="0">
              <a:solidFill>
                <a:srgbClr val="FF0000"/>
              </a:solidFill>
            </a:endParaRPr>
          </a:p>
        </p:txBody>
      </p:sp>
    </p:spTree>
    <p:extLst>
      <p:ext uri="{BB962C8B-B14F-4D97-AF65-F5344CB8AC3E}">
        <p14:creationId xmlns:p14="http://schemas.microsoft.com/office/powerpoint/2010/main" val="18803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heel(1)">
                                      <p:cBhvr>
                                        <p:cTn id="23" dur="2000"/>
                                        <p:tgtEl>
                                          <p:spTgt spid="3">
                                            <p:txEl>
                                              <p:pRg st="2" end="2"/>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heel(1)">
                                      <p:cBhvr>
                                        <p:cTn id="2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501008"/>
            <a:ext cx="8712968" cy="3096344"/>
          </a:xfrm>
        </p:spPr>
        <p:txBody>
          <a:bodyPr>
            <a:normAutofit fontScale="77500" lnSpcReduction="20000"/>
          </a:bodyPr>
          <a:lstStyle/>
          <a:p>
            <a:pPr marL="0" indent="0" algn="ctr" fontAlgn="base">
              <a:buNone/>
            </a:pPr>
            <a:r>
              <a:rPr lang="es-CO" b="1" dirty="0" smtClean="0"/>
              <a:t>De </a:t>
            </a:r>
            <a:r>
              <a:rPr lang="es-CO" b="1" dirty="0"/>
              <a:t>este modo, en el Sinaí Dios promulgó su ley en </a:t>
            </a:r>
            <a:r>
              <a:rPr lang="es-CO" dirty="0"/>
              <a:t>forma directa, en términos claros y sencillos, “</a:t>
            </a:r>
            <a:r>
              <a:rPr lang="es-CO" b="1" dirty="0">
                <a:latin typeface="Agency FB" pitchFamily="34" charset="0"/>
              </a:rPr>
              <a:t>a causa de las transgresiones</a:t>
            </a:r>
            <a:r>
              <a:rPr lang="es-CO" dirty="0" smtClean="0"/>
              <a:t>” dice </a:t>
            </a:r>
            <a:r>
              <a:rPr lang="es-CO" dirty="0">
                <a:solidFill>
                  <a:srgbClr val="FF0000"/>
                </a:solidFill>
              </a:rPr>
              <a:t>(Gál.3:19)</a:t>
            </a:r>
            <a:r>
              <a:rPr lang="es-CO" dirty="0"/>
              <a:t>, “</a:t>
            </a:r>
            <a:r>
              <a:rPr lang="es-CO" b="1" dirty="0">
                <a:latin typeface="Agency FB" pitchFamily="34" charset="0"/>
              </a:rPr>
              <a:t>a fin de que por el mandamiento el pecado llegase a ser sobremanera pecaminoso</a:t>
            </a:r>
            <a:r>
              <a:rPr lang="es-CO" dirty="0" smtClean="0"/>
              <a:t>” dice Pablo en </a:t>
            </a:r>
            <a:r>
              <a:rPr lang="es-CO" dirty="0">
                <a:solidFill>
                  <a:srgbClr val="FF0000"/>
                </a:solidFill>
              </a:rPr>
              <a:t>(Rom.7:13</a:t>
            </a:r>
            <a:r>
              <a:rPr lang="es-CO" dirty="0" smtClean="0">
                <a:solidFill>
                  <a:srgbClr val="FF0000"/>
                </a:solidFill>
              </a:rPr>
              <a:t>)</a:t>
            </a:r>
            <a:r>
              <a:rPr lang="es-CO" dirty="0" smtClean="0"/>
              <a:t>.</a:t>
            </a:r>
          </a:p>
          <a:p>
            <a:pPr marL="0" indent="0" fontAlgn="base">
              <a:buNone/>
            </a:pPr>
            <a:endParaRPr lang="es-CO" dirty="0"/>
          </a:p>
          <a:p>
            <a:pPr marL="0" indent="0" algn="ctr" fontAlgn="base">
              <a:buNone/>
            </a:pPr>
            <a:r>
              <a:rPr lang="es-CO" dirty="0" smtClean="0"/>
              <a:t> </a:t>
            </a:r>
            <a:r>
              <a:rPr lang="es-CO" dirty="0"/>
              <a:t>Tan sólo si lograban distinguir con gran claridad la ley moral de Dios, podrían los israelitas volverse conscientes de sus transgresiones, descubrir su impotencia y comprender su necesidad de salvación</a:t>
            </a:r>
            <a:r>
              <a:rPr lang="es-CO" dirty="0" smtClean="0"/>
              <a:t>.</a:t>
            </a:r>
            <a:endParaRPr lang="es-CO" dirty="0"/>
          </a:p>
          <a:p>
            <a:endParaRPr lang="es-CO" dirty="0"/>
          </a:p>
        </p:txBody>
      </p:sp>
      <p:sp>
        <p:nvSpPr>
          <p:cNvPr id="2" name="1 Rectángulo"/>
          <p:cNvSpPr/>
          <p:nvPr/>
        </p:nvSpPr>
        <p:spPr>
          <a:xfrm>
            <a:off x="395536" y="476672"/>
            <a:ext cx="5616624" cy="2677656"/>
          </a:xfrm>
          <a:prstGeom prst="rect">
            <a:avLst/>
          </a:prstGeom>
        </p:spPr>
        <p:txBody>
          <a:bodyPr wrap="square">
            <a:spAutoFit/>
          </a:bodyPr>
          <a:lstStyle/>
          <a:p>
            <a:pPr algn="ctr" fontAlgn="base"/>
            <a:r>
              <a:rPr lang="es-CO" sz="2400" dirty="0"/>
              <a:t>Después de su liberación, los condujo al monte Sinaí y les dio la </a:t>
            </a:r>
            <a:r>
              <a:rPr lang="es-CO" sz="2400" dirty="0" smtClean="0"/>
              <a:t>Ley </a:t>
            </a:r>
            <a:r>
              <a:rPr lang="es-CO" sz="2400" dirty="0"/>
              <a:t>moral que es la norma de su gobierno y las leyes ceremoniales que les enseñarían a reconocer que el camino de la salvación depende del sacrificio expiatorio del Salvador</a:t>
            </a:r>
            <a:r>
              <a:rPr lang="es-CO" sz="2400" b="1" dirty="0"/>
              <a:t>.</a:t>
            </a:r>
          </a:p>
        </p:txBody>
      </p:sp>
      <p:pic>
        <p:nvPicPr>
          <p:cNvPr id="4" name="Picture 4" descr="http://2.bp.blogspot.com/-awvovgjor_s/TbTjr2pciuI/AAAAAAAAAhQ/t_pnaUGtF0E/s1600/la+dos+leyes+moral+y+ceremonial+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59" y="307697"/>
            <a:ext cx="3158413" cy="2846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0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circle(in)">
                                      <p:cBhvr>
                                        <p:cTn id="25" dur="2000"/>
                                        <p:tgtEl>
                                          <p:spTgt spid="3">
                                            <p:txEl>
                                              <p:pRg st="0" end="0"/>
                                            </p:txEl>
                                          </p:spTgt>
                                        </p:tgtEl>
                                      </p:cBhvr>
                                    </p:animEffect>
                                  </p:childTnLst>
                                </p:cTn>
                              </p:par>
                              <p:par>
                                <p:cTn id="26" presetID="6" presetClass="entr" presetSubtype="16" fill="hold" nodeType="with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circle(in)">
                                      <p:cBhvr>
                                        <p:cTn id="2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80720"/>
          </a:xfrm>
          <a:solidFill>
            <a:schemeClr val="accent5">
              <a:lumMod val="20000"/>
              <a:lumOff val="80000"/>
            </a:schemeClr>
          </a:solidFill>
        </p:spPr>
        <p:txBody>
          <a:bodyPr>
            <a:normAutofit fontScale="92500" lnSpcReduction="20000"/>
          </a:bodyPr>
          <a:lstStyle/>
          <a:p>
            <a:pPr marL="0" indent="0" algn="ctr" fontAlgn="base">
              <a:buNone/>
            </a:pPr>
            <a:r>
              <a:rPr lang="es-CO" sz="3900" b="1" dirty="0"/>
              <a:t>La </a:t>
            </a:r>
            <a:r>
              <a:rPr lang="es-CO" sz="3900" b="1" dirty="0" smtClean="0"/>
              <a:t>Ley </a:t>
            </a:r>
            <a:r>
              <a:rPr lang="es-CO" sz="3900" b="1" dirty="0"/>
              <a:t>antes del retorno de Cristo</a:t>
            </a:r>
            <a:r>
              <a:rPr lang="es-CO" sz="3600" b="1" dirty="0"/>
              <a:t>.</a:t>
            </a:r>
            <a:endParaRPr lang="es-CO" sz="3600" dirty="0"/>
          </a:p>
          <a:p>
            <a:pPr marL="0" indent="0" algn="ctr" fontAlgn="base">
              <a:buNone/>
            </a:pPr>
            <a:r>
              <a:rPr lang="es-CO" dirty="0"/>
              <a:t>La Biblia revela que la Ley de Dios es el objeto de los ataques de Satanás, y que la guerra del diablo contra ella </a:t>
            </a:r>
            <a:r>
              <a:rPr lang="es-CO" dirty="0" smtClean="0"/>
              <a:t>alcanzará </a:t>
            </a:r>
            <a:r>
              <a:rPr lang="es-CO" dirty="0"/>
              <a:t>su mayor intensidad poco antes de la segunda </a:t>
            </a:r>
            <a:r>
              <a:rPr lang="es-CO" dirty="0" smtClean="0"/>
              <a:t>venida de Cristo </a:t>
            </a:r>
          </a:p>
          <a:p>
            <a:pPr fontAlgn="base"/>
            <a:endParaRPr lang="es-CO" dirty="0" smtClean="0"/>
          </a:p>
          <a:p>
            <a:pPr marL="0" indent="0" algn="ctr" fontAlgn="base">
              <a:buNone/>
            </a:pPr>
            <a:r>
              <a:rPr lang="es-CO" dirty="0" smtClean="0"/>
              <a:t>La </a:t>
            </a:r>
            <a:r>
              <a:rPr lang="es-CO" dirty="0"/>
              <a:t>profecía indica que Satanás inducirá a la vasta mayoría de los seres humanos a que desobedezcan a Dios </a:t>
            </a:r>
            <a:r>
              <a:rPr lang="es-CO" dirty="0">
                <a:solidFill>
                  <a:srgbClr val="FF0000"/>
                </a:solidFill>
              </a:rPr>
              <a:t>(Apoc.12:9)</a:t>
            </a:r>
            <a:r>
              <a:rPr lang="es-CO" dirty="0"/>
              <a:t>. Obrando a través del poder de “</a:t>
            </a:r>
            <a:r>
              <a:rPr lang="es-CO" b="1" dirty="0">
                <a:latin typeface="Agency FB" pitchFamily="34" charset="0"/>
              </a:rPr>
              <a:t>la bestia</a:t>
            </a:r>
            <a:r>
              <a:rPr lang="es-CO" dirty="0"/>
              <a:t>”, dirigirá la atención del mundo hacia la bestia en vez de Dios </a:t>
            </a:r>
            <a:r>
              <a:rPr lang="es-CO" dirty="0">
                <a:solidFill>
                  <a:srgbClr val="FF0000"/>
                </a:solidFill>
              </a:rPr>
              <a:t>(Apoc.13:3</a:t>
            </a:r>
            <a:r>
              <a:rPr lang="es-CO" dirty="0" smtClean="0">
                <a:solidFill>
                  <a:srgbClr val="FF0000"/>
                </a:solidFill>
              </a:rPr>
              <a:t>).</a:t>
            </a:r>
          </a:p>
          <a:p>
            <a:pPr marL="0" indent="0" algn="ctr" fontAlgn="base">
              <a:buNone/>
            </a:pPr>
            <a:endParaRPr lang="es-CO" dirty="0" smtClean="0">
              <a:solidFill>
                <a:srgbClr val="FF0000"/>
              </a:solidFill>
            </a:endParaRPr>
          </a:p>
          <a:p>
            <a:pPr marL="0" indent="0" algn="ctr" fontAlgn="base">
              <a:buNone/>
            </a:pPr>
            <a:r>
              <a:rPr lang="es-CO" dirty="0" smtClean="0">
                <a:solidFill>
                  <a:srgbClr val="FF0000"/>
                </a:solidFill>
              </a:rPr>
              <a:t>En las diapositivas siguientes veremos que Daniel 2; 7 y Apoc. 13 estos poderes representan una misma cosa, el poder del diablo obrando para que el hombre desobedezca los Mandamientos de Dios.</a:t>
            </a:r>
            <a:endParaRPr lang="es-CO" dirty="0">
              <a:solidFill>
                <a:srgbClr val="FF0000"/>
              </a:solidFill>
            </a:endParaRPr>
          </a:p>
          <a:p>
            <a:endParaRPr lang="es-CO" dirty="0"/>
          </a:p>
        </p:txBody>
      </p:sp>
    </p:spTree>
    <p:extLst>
      <p:ext uri="{BB962C8B-B14F-4D97-AF65-F5344CB8AC3E}">
        <p14:creationId xmlns:p14="http://schemas.microsoft.com/office/powerpoint/2010/main" val="48481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wipe(down)">
                                      <p:cBhvr>
                                        <p:cTn id="14" dur="500"/>
                                        <p:tgtEl>
                                          <p:spTgt spid="3">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ipe(down)">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492896"/>
            <a:ext cx="8229600" cy="3633267"/>
          </a:xfrm>
          <a:solidFill>
            <a:schemeClr val="bg2">
              <a:lumMod val="75000"/>
            </a:schemeClr>
          </a:solidFill>
        </p:spPr>
        <p:txBody>
          <a:bodyPr>
            <a:normAutofit/>
          </a:bodyPr>
          <a:lstStyle/>
          <a:p>
            <a:pPr marL="0" indent="0" fontAlgn="base">
              <a:buNone/>
            </a:pPr>
            <a:r>
              <a:rPr lang="es-CO" dirty="0" smtClean="0"/>
              <a:t>Ese </a:t>
            </a:r>
            <a:r>
              <a:rPr lang="es-CO" dirty="0"/>
              <a:t>capítulo habla de cuatro grandes bestias, a las cuales, y desde los tiempos de Cristo, los comentadores bíblicos han identificado como los poderes mundiales de </a:t>
            </a:r>
            <a:r>
              <a:rPr lang="es-CO" b="1" dirty="0">
                <a:latin typeface="Agency FB" pitchFamily="34" charset="0"/>
              </a:rPr>
              <a:t>Babilonia, Medo-Persia, Grecia y Roma</a:t>
            </a:r>
            <a:r>
              <a:rPr lang="es-CO" dirty="0"/>
              <a:t>. Los diez cuernos de la cuarta bestia representan las divisiones del Imperio romano en la época de su caída </a:t>
            </a:r>
            <a:r>
              <a:rPr lang="es-CO" dirty="0">
                <a:solidFill>
                  <a:srgbClr val="FF0000"/>
                </a:solidFill>
              </a:rPr>
              <a:t>(año 476 D.C</a:t>
            </a:r>
            <a:r>
              <a:rPr lang="es-CO" dirty="0" smtClean="0">
                <a:solidFill>
                  <a:srgbClr val="FF0000"/>
                </a:solidFill>
              </a:rPr>
              <a:t>.).</a:t>
            </a:r>
            <a:endParaRPr lang="es-CO" dirty="0">
              <a:solidFill>
                <a:srgbClr val="FF0000"/>
              </a:solidFill>
            </a:endParaRPr>
          </a:p>
        </p:txBody>
      </p:sp>
      <p:sp>
        <p:nvSpPr>
          <p:cNvPr id="4" name="3 Rectángulo"/>
          <p:cNvSpPr/>
          <p:nvPr/>
        </p:nvSpPr>
        <p:spPr>
          <a:xfrm>
            <a:off x="0" y="81498"/>
            <a:ext cx="5652120" cy="1754326"/>
          </a:xfrm>
          <a:prstGeom prst="rect">
            <a:avLst/>
          </a:prstGeom>
        </p:spPr>
        <p:txBody>
          <a:bodyPr wrap="square">
            <a:spAutoFit/>
          </a:bodyPr>
          <a:lstStyle/>
          <a:p>
            <a:pPr algn="ctr" fontAlgn="base"/>
            <a:r>
              <a:rPr lang="es-CO" sz="3600" dirty="0"/>
              <a:t>Daniel 7 describe este mismo poder simbolizándolo con un pequeño cuerno.</a:t>
            </a:r>
          </a:p>
        </p:txBody>
      </p:sp>
      <p:pic>
        <p:nvPicPr>
          <p:cNvPr id="1026" name="Picture 2" descr="http://t0.gstatic.com/images?q=tbn:ANd9GcT2yQ-X_BG2Uf3MveDBWaVyeNRcyRoAxyd-FeQzBLeDDRUN67U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7856" y="188641"/>
            <a:ext cx="2581275" cy="2082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653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wipe(down)">
                                      <p:cBhvr>
                                        <p:cTn id="15" dur="580">
                                          <p:stCondLst>
                                            <p:cond delay="0"/>
                                          </p:stCondLst>
                                        </p:cTn>
                                        <p:tgtEl>
                                          <p:spTgt spid="3">
                                            <p:bg/>
                                          </p:spTgt>
                                        </p:tgtEl>
                                      </p:cBhvr>
                                    </p:animEffect>
                                    <p:anim calcmode="lin" valueType="num">
                                      <p:cBhvr>
                                        <p:cTn id="16"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bg/>
                                          </p:spTgt>
                                        </p:tgtEl>
                                      </p:cBhvr>
                                      <p:to x="100000" y="60000"/>
                                    </p:animScale>
                                    <p:animScale>
                                      <p:cBhvr>
                                        <p:cTn id="22" dur="166" decel="50000">
                                          <p:stCondLst>
                                            <p:cond delay="676"/>
                                          </p:stCondLst>
                                        </p:cTn>
                                        <p:tgtEl>
                                          <p:spTgt spid="3">
                                            <p:bg/>
                                          </p:spTgt>
                                        </p:tgtEl>
                                      </p:cBhvr>
                                      <p:to x="100000" y="100000"/>
                                    </p:animScale>
                                    <p:animScale>
                                      <p:cBhvr>
                                        <p:cTn id="23" dur="26">
                                          <p:stCondLst>
                                            <p:cond delay="1312"/>
                                          </p:stCondLst>
                                        </p:cTn>
                                        <p:tgtEl>
                                          <p:spTgt spid="3">
                                            <p:bg/>
                                          </p:spTgt>
                                        </p:tgtEl>
                                      </p:cBhvr>
                                      <p:to x="100000" y="80000"/>
                                    </p:animScale>
                                    <p:animScale>
                                      <p:cBhvr>
                                        <p:cTn id="24" dur="166" decel="50000">
                                          <p:stCondLst>
                                            <p:cond delay="1338"/>
                                          </p:stCondLst>
                                        </p:cTn>
                                        <p:tgtEl>
                                          <p:spTgt spid="3">
                                            <p:bg/>
                                          </p:spTgt>
                                        </p:tgtEl>
                                      </p:cBhvr>
                                      <p:to x="100000" y="100000"/>
                                    </p:animScale>
                                    <p:animScale>
                                      <p:cBhvr>
                                        <p:cTn id="25" dur="26">
                                          <p:stCondLst>
                                            <p:cond delay="1642"/>
                                          </p:stCondLst>
                                        </p:cTn>
                                        <p:tgtEl>
                                          <p:spTgt spid="3">
                                            <p:bg/>
                                          </p:spTgt>
                                        </p:tgtEl>
                                      </p:cBhvr>
                                      <p:to x="100000" y="90000"/>
                                    </p:animScale>
                                    <p:animScale>
                                      <p:cBhvr>
                                        <p:cTn id="26" dur="166" decel="50000">
                                          <p:stCondLst>
                                            <p:cond delay="1668"/>
                                          </p:stCondLst>
                                        </p:cTn>
                                        <p:tgtEl>
                                          <p:spTgt spid="3">
                                            <p:bg/>
                                          </p:spTgt>
                                        </p:tgtEl>
                                      </p:cBhvr>
                                      <p:to x="100000" y="100000"/>
                                    </p:animScale>
                                    <p:animScale>
                                      <p:cBhvr>
                                        <p:cTn id="27" dur="26">
                                          <p:stCondLst>
                                            <p:cond delay="1808"/>
                                          </p:stCondLst>
                                        </p:cTn>
                                        <p:tgtEl>
                                          <p:spTgt spid="3">
                                            <p:bg/>
                                          </p:spTgt>
                                        </p:tgtEl>
                                      </p:cBhvr>
                                      <p:to x="100000" y="95000"/>
                                    </p:animScale>
                                    <p:animScale>
                                      <p:cBhvr>
                                        <p:cTn id="28" dur="166" decel="50000">
                                          <p:stCondLst>
                                            <p:cond delay="1834"/>
                                          </p:stCondLst>
                                        </p:cTn>
                                        <p:tgtEl>
                                          <p:spTgt spid="3">
                                            <p:bg/>
                                          </p:spTgt>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wipe(down)">
                                      <p:cBhvr>
                                        <p:cTn id="33" dur="580">
                                          <p:stCondLst>
                                            <p:cond delay="0"/>
                                          </p:stCondLst>
                                        </p:cTn>
                                        <p:tgtEl>
                                          <p:spTgt spid="3">
                                            <p:txEl>
                                              <p:pRg st="0" end="0"/>
                                            </p:txEl>
                                          </p:spTgt>
                                        </p:tgtEl>
                                      </p:cBhvr>
                                    </p:animEffect>
                                    <p:anim calcmode="lin" valueType="num">
                                      <p:cBhvr>
                                        <p:cTn id="34"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3">
                                            <p:txEl>
                                              <p:pRg st="0" end="0"/>
                                            </p:txEl>
                                          </p:spTgt>
                                        </p:tgtEl>
                                      </p:cBhvr>
                                      <p:to x="100000" y="60000"/>
                                    </p:animScale>
                                    <p:animScale>
                                      <p:cBhvr>
                                        <p:cTn id="40" dur="166" decel="50000">
                                          <p:stCondLst>
                                            <p:cond delay="676"/>
                                          </p:stCondLst>
                                        </p:cTn>
                                        <p:tgtEl>
                                          <p:spTgt spid="3">
                                            <p:txEl>
                                              <p:pRg st="0" end="0"/>
                                            </p:txEl>
                                          </p:spTgt>
                                        </p:tgtEl>
                                      </p:cBhvr>
                                      <p:to x="100000" y="100000"/>
                                    </p:animScale>
                                    <p:animScale>
                                      <p:cBhvr>
                                        <p:cTn id="41" dur="26">
                                          <p:stCondLst>
                                            <p:cond delay="1312"/>
                                          </p:stCondLst>
                                        </p:cTn>
                                        <p:tgtEl>
                                          <p:spTgt spid="3">
                                            <p:txEl>
                                              <p:pRg st="0" end="0"/>
                                            </p:txEl>
                                          </p:spTgt>
                                        </p:tgtEl>
                                      </p:cBhvr>
                                      <p:to x="100000" y="80000"/>
                                    </p:animScale>
                                    <p:animScale>
                                      <p:cBhvr>
                                        <p:cTn id="42" dur="166" decel="50000">
                                          <p:stCondLst>
                                            <p:cond delay="1338"/>
                                          </p:stCondLst>
                                        </p:cTn>
                                        <p:tgtEl>
                                          <p:spTgt spid="3">
                                            <p:txEl>
                                              <p:pRg st="0" end="0"/>
                                            </p:txEl>
                                          </p:spTgt>
                                        </p:tgtEl>
                                      </p:cBhvr>
                                      <p:to x="100000" y="100000"/>
                                    </p:animScale>
                                    <p:animScale>
                                      <p:cBhvr>
                                        <p:cTn id="43" dur="26">
                                          <p:stCondLst>
                                            <p:cond delay="1642"/>
                                          </p:stCondLst>
                                        </p:cTn>
                                        <p:tgtEl>
                                          <p:spTgt spid="3">
                                            <p:txEl>
                                              <p:pRg st="0" end="0"/>
                                            </p:txEl>
                                          </p:spTgt>
                                        </p:tgtEl>
                                      </p:cBhvr>
                                      <p:to x="100000" y="90000"/>
                                    </p:animScale>
                                    <p:animScale>
                                      <p:cBhvr>
                                        <p:cTn id="44" dur="166" decel="50000">
                                          <p:stCondLst>
                                            <p:cond delay="1668"/>
                                          </p:stCondLst>
                                        </p:cTn>
                                        <p:tgtEl>
                                          <p:spTgt spid="3">
                                            <p:txEl>
                                              <p:pRg st="0" end="0"/>
                                            </p:txEl>
                                          </p:spTgt>
                                        </p:tgtEl>
                                      </p:cBhvr>
                                      <p:to x="100000" y="100000"/>
                                    </p:animScale>
                                    <p:animScale>
                                      <p:cBhvr>
                                        <p:cTn id="45" dur="26">
                                          <p:stCondLst>
                                            <p:cond delay="1808"/>
                                          </p:stCondLst>
                                        </p:cTn>
                                        <p:tgtEl>
                                          <p:spTgt spid="3">
                                            <p:txEl>
                                              <p:pRg st="0" end="0"/>
                                            </p:txEl>
                                          </p:spTgt>
                                        </p:tgtEl>
                                      </p:cBhvr>
                                      <p:to x="100000" y="95000"/>
                                    </p:animScale>
                                    <p:animScale>
                                      <p:cBhvr>
                                        <p:cTn id="46"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cyberspaceministry.org/Lessons/Truth/Lesson34/spa-t0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74" y="260648"/>
            <a:ext cx="6201409" cy="633670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4.bp.blogspot.com/-xub0Ejq2pdc/UGyraKi1IUI/AAAAAAAABe0/ykXSKP80v78/s1600/cuatro+besti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4310" y="1916832"/>
            <a:ext cx="2915816" cy="302433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228182" y="4994147"/>
            <a:ext cx="2890665" cy="2215991"/>
          </a:xfrm>
          <a:prstGeom prst="rect">
            <a:avLst/>
          </a:prstGeom>
        </p:spPr>
        <p:txBody>
          <a:bodyPr wrap="square">
            <a:spAutoFit/>
          </a:bodyPr>
          <a:lstStyle/>
          <a:p>
            <a:pPr algn="ctr" fontAlgn="base"/>
            <a:r>
              <a:rPr lang="es-CO" sz="2000" b="1" dirty="0" smtClean="0">
                <a:solidFill>
                  <a:srgbClr val="FF0000"/>
                </a:solidFill>
              </a:rPr>
              <a:t>Estos </a:t>
            </a:r>
            <a:r>
              <a:rPr lang="es-CO" sz="2000" b="1" dirty="0">
                <a:solidFill>
                  <a:srgbClr val="FF0000"/>
                </a:solidFill>
              </a:rPr>
              <a:t>representan </a:t>
            </a:r>
            <a:r>
              <a:rPr lang="es-CO" sz="2000" b="1" dirty="0" smtClean="0">
                <a:solidFill>
                  <a:srgbClr val="FF0000"/>
                </a:solidFill>
              </a:rPr>
              <a:t>gobiernos </a:t>
            </a:r>
            <a:r>
              <a:rPr lang="es-CO" sz="2000" b="1" dirty="0">
                <a:solidFill>
                  <a:srgbClr val="FF0000"/>
                </a:solidFill>
              </a:rPr>
              <a:t>gentiles, que </a:t>
            </a:r>
            <a:r>
              <a:rPr lang="es-CO" sz="2000" b="1" dirty="0" smtClean="0">
                <a:solidFill>
                  <a:srgbClr val="FF0000"/>
                </a:solidFill>
              </a:rPr>
              <a:t>gobernarían al mundo a partir Babilonas </a:t>
            </a:r>
            <a:r>
              <a:rPr lang="es-CO" sz="2000" b="1" dirty="0">
                <a:solidFill>
                  <a:srgbClr val="FF0000"/>
                </a:solidFill>
              </a:rPr>
              <a:t>literal hasta la segunda venida de Cristo.</a:t>
            </a:r>
          </a:p>
          <a:p>
            <a:endParaRPr lang="es-CO" dirty="0"/>
          </a:p>
        </p:txBody>
      </p:sp>
    </p:spTree>
    <p:extLst>
      <p:ext uri="{BB962C8B-B14F-4D97-AF65-F5344CB8AC3E}">
        <p14:creationId xmlns:p14="http://schemas.microsoft.com/office/powerpoint/2010/main" val="262803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1000" fill="hold"/>
                                        <p:tgtEl>
                                          <p:spTgt spid="2052"/>
                                        </p:tgtEl>
                                        <p:attrNameLst>
                                          <p:attrName>ppt_w</p:attrName>
                                        </p:attrNameLst>
                                      </p:cBhvr>
                                      <p:tavLst>
                                        <p:tav tm="0">
                                          <p:val>
                                            <p:fltVal val="0"/>
                                          </p:val>
                                        </p:tav>
                                        <p:tav tm="100000">
                                          <p:val>
                                            <p:strVal val="#ppt_w"/>
                                          </p:val>
                                        </p:tav>
                                      </p:tavLst>
                                    </p:anim>
                                    <p:anim calcmode="lin" valueType="num">
                                      <p:cBhvr>
                                        <p:cTn id="15" dur="1000" fill="hold"/>
                                        <p:tgtEl>
                                          <p:spTgt spid="2052"/>
                                        </p:tgtEl>
                                        <p:attrNameLst>
                                          <p:attrName>ppt_h</p:attrName>
                                        </p:attrNameLst>
                                      </p:cBhvr>
                                      <p:tavLst>
                                        <p:tav tm="0">
                                          <p:val>
                                            <p:fltVal val="0"/>
                                          </p:val>
                                        </p:tav>
                                        <p:tav tm="100000">
                                          <p:val>
                                            <p:strVal val="#ppt_h"/>
                                          </p:val>
                                        </p:tav>
                                      </p:tavLst>
                                    </p:anim>
                                    <p:anim calcmode="lin" valueType="num">
                                      <p:cBhvr>
                                        <p:cTn id="16" dur="1000" fill="hold"/>
                                        <p:tgtEl>
                                          <p:spTgt spid="2052"/>
                                        </p:tgtEl>
                                        <p:attrNameLst>
                                          <p:attrName>style.rotation</p:attrName>
                                        </p:attrNameLst>
                                      </p:cBhvr>
                                      <p:tavLst>
                                        <p:tav tm="0">
                                          <p:val>
                                            <p:fltVal val="90"/>
                                          </p:val>
                                        </p:tav>
                                        <p:tav tm="100000">
                                          <p:val>
                                            <p:fltVal val="0"/>
                                          </p:val>
                                        </p:tav>
                                      </p:tavLst>
                                    </p:anim>
                                    <p:animEffect transition="in" filter="fade">
                                      <p:cBhvr>
                                        <p:cTn id="17" dur="10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1)">
                                      <p:cBhvr>
                                        <p:cTn id="2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cyberspaceministry.org/Lessons/Truth/Lesson35/spa-t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12968" cy="6408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830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554960" cy="2736304"/>
          </a:xfrm>
        </p:spPr>
        <p:txBody>
          <a:bodyPr>
            <a:normAutofit fontScale="85000" lnSpcReduction="10000"/>
          </a:bodyPr>
          <a:lstStyle/>
          <a:p>
            <a:pPr marL="0" indent="0" algn="ctr" fontAlgn="base">
              <a:buNone/>
            </a:pPr>
            <a:r>
              <a:rPr lang="es-CO" dirty="0"/>
              <a:t>La visión de Daniel </a:t>
            </a:r>
            <a:r>
              <a:rPr lang="es-CO" dirty="0" smtClean="0"/>
              <a:t>7 enfoca </a:t>
            </a:r>
            <a:r>
              <a:rPr lang="es-CO" dirty="0"/>
              <a:t>el cuerno pequeño, un poder terrible y blasfemo que surgió entre los diez cuernos, significando el surgimiento de un poder asombroso después de la desintegración del Imperio </a:t>
            </a:r>
            <a:r>
              <a:rPr lang="es-CO" dirty="0" smtClean="0"/>
              <a:t>Romano en el 476 d.C.</a:t>
            </a:r>
            <a:endParaRPr lang="es-CO" dirty="0"/>
          </a:p>
        </p:txBody>
      </p:sp>
      <p:pic>
        <p:nvPicPr>
          <p:cNvPr id="1026" name="Picture 2" descr="https://encrypted-tbn3.gstatic.com/images?q=tbn:ANd9GcQY88ByuitTYnjvvfo4lae5LjwKomlgghW3yjvqMNVFRrMU_hq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7789"/>
            <a:ext cx="1990725" cy="229552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2.bp.blogspot.com/-OqX37fEhCTE/UQa7C9m4_2I/AAAAAAAAiWQ/kO1hjHl4grM/s1600/4to+mandamiento+sabado+ateismo+religion+catolicos+cristianismo+dios+jesus+bibl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01008"/>
            <a:ext cx="3131840" cy="2781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131840" y="3212976"/>
            <a:ext cx="5735141" cy="3416320"/>
          </a:xfrm>
          <a:prstGeom prst="rect">
            <a:avLst/>
          </a:prstGeom>
        </p:spPr>
        <p:txBody>
          <a:bodyPr wrap="square">
            <a:spAutoFit/>
          </a:bodyPr>
          <a:lstStyle/>
          <a:p>
            <a:pPr algn="ctr" fontAlgn="base"/>
            <a:r>
              <a:rPr lang="es-CO" sz="2400" dirty="0"/>
              <a:t>Este poder procuraría cambiar la Ley de Dios </a:t>
            </a:r>
            <a:r>
              <a:rPr lang="es-CO" sz="2400" dirty="0">
                <a:solidFill>
                  <a:srgbClr val="FF0000"/>
                </a:solidFill>
              </a:rPr>
              <a:t>(Dan.7:25)</a:t>
            </a:r>
            <a:r>
              <a:rPr lang="es-CO" sz="2400" dirty="0"/>
              <a:t> y había de continuar hasta el retorno de Cristo. Por sí mismo, este ataque es evidencia de que la </a:t>
            </a:r>
            <a:r>
              <a:rPr lang="es-CO" sz="2400" dirty="0" smtClean="0"/>
              <a:t>Ley </a:t>
            </a:r>
            <a:r>
              <a:rPr lang="es-CO" sz="2400" dirty="0"/>
              <a:t>continuaría teniendo significado en el plan de salvación. La visión termina asegurándole al pueblo de Dios que este poder no logrará eliminar la </a:t>
            </a:r>
            <a:r>
              <a:rPr lang="es-CO" sz="2400" dirty="0" smtClean="0"/>
              <a:t>Ley</a:t>
            </a:r>
            <a:r>
              <a:rPr lang="es-CO" sz="2400" dirty="0"/>
              <a:t>, porque el juicio destruirá al cuerno pequeño</a:t>
            </a:r>
            <a:r>
              <a:rPr lang="es-CO" sz="2400" dirty="0">
                <a:solidFill>
                  <a:srgbClr val="FF0000"/>
                </a:solidFill>
              </a:rPr>
              <a:t> </a:t>
            </a:r>
            <a:r>
              <a:rPr lang="es-CO" sz="2400" dirty="0" smtClean="0">
                <a:solidFill>
                  <a:srgbClr val="FF0000"/>
                </a:solidFill>
              </a:rPr>
              <a:t>(Lea Dan.7:11,26-28).</a:t>
            </a:r>
            <a:endParaRPr lang="es-CO" sz="2400" dirty="0">
              <a:solidFill>
                <a:srgbClr val="FF0000"/>
              </a:solidFill>
            </a:endParaRPr>
          </a:p>
        </p:txBody>
      </p:sp>
    </p:spTree>
    <p:extLst>
      <p:ext uri="{BB962C8B-B14F-4D97-AF65-F5344CB8AC3E}">
        <p14:creationId xmlns:p14="http://schemas.microsoft.com/office/powerpoint/2010/main" val="270238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heel(1)">
                                      <p:cBhvr>
                                        <p:cTn id="7" dur="20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marL="0" indent="0" algn="ctr" fontAlgn="base">
              <a:buNone/>
            </a:pPr>
            <a:r>
              <a:rPr lang="es-CO" sz="3800" b="1" dirty="0" smtClean="0"/>
              <a:t>Los </a:t>
            </a:r>
            <a:r>
              <a:rPr lang="es-CO" sz="3800" b="1" dirty="0"/>
              <a:t>santos defienden la </a:t>
            </a:r>
            <a:r>
              <a:rPr lang="es-CO" sz="3800" b="1" dirty="0" smtClean="0"/>
              <a:t>Ley.</a:t>
            </a:r>
            <a:endParaRPr lang="es-CO" sz="3800" dirty="0"/>
          </a:p>
        </p:txBody>
      </p:sp>
      <p:pic>
        <p:nvPicPr>
          <p:cNvPr id="1026" name="Picture 2" descr="http://apocalipsis18-4.com/elfinal/pac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2" y="1556792"/>
            <a:ext cx="3152775" cy="3600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1.bp.blogspot.com/-gEQd4N_j92c/UF5sqvGRXRI/AAAAAAAAARc/AMXQEao4Ez4/s1600/jesus+famil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1553444"/>
            <a:ext cx="2555776" cy="358954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03848" y="1305342"/>
            <a:ext cx="3096344" cy="5632311"/>
          </a:xfrm>
          <a:prstGeom prst="rect">
            <a:avLst/>
          </a:prstGeom>
        </p:spPr>
        <p:txBody>
          <a:bodyPr wrap="square">
            <a:spAutoFit/>
          </a:bodyPr>
          <a:lstStyle/>
          <a:p>
            <a:pPr algn="ctr" fontAlgn="base"/>
            <a:r>
              <a:rPr lang="es-CO" sz="2400" dirty="0"/>
              <a:t>La obediencia caracteriza a los santos que esperan la segunda venida. En el conflicto final los santos se unen todavía más para exaltar la Ley de Dios. La Escritura los describe como “</a:t>
            </a:r>
            <a:r>
              <a:rPr lang="es-CO" sz="2400" b="1" dirty="0">
                <a:latin typeface="Agency FB" pitchFamily="34" charset="0"/>
              </a:rPr>
              <a:t>los que guardan los mandamientos de Dios y tienen el testimonio de Jesucristo</a:t>
            </a:r>
            <a:r>
              <a:rPr lang="es-CO" sz="2400" dirty="0"/>
              <a:t>” </a:t>
            </a:r>
            <a:r>
              <a:rPr lang="es-CO" sz="2400" dirty="0">
                <a:solidFill>
                  <a:srgbClr val="FF0000"/>
                </a:solidFill>
              </a:rPr>
              <a:t>(Apoc.12:17; 14:12)</a:t>
            </a:r>
            <a:r>
              <a:rPr lang="es-CO" sz="2400" dirty="0"/>
              <a:t> y esperan con paciencia el retorno de Cristo</a:t>
            </a:r>
            <a:r>
              <a:rPr lang="es-CO" sz="2400" dirty="0" smtClean="0"/>
              <a:t>.</a:t>
            </a:r>
            <a:endParaRPr lang="es-CO" sz="2400" dirty="0"/>
          </a:p>
        </p:txBody>
      </p:sp>
      <p:sp>
        <p:nvSpPr>
          <p:cNvPr id="4" name="3 Rectángulo"/>
          <p:cNvSpPr/>
          <p:nvPr/>
        </p:nvSpPr>
        <p:spPr>
          <a:xfrm>
            <a:off x="17462" y="5301208"/>
            <a:ext cx="3152775" cy="1015663"/>
          </a:xfrm>
          <a:prstGeom prst="rect">
            <a:avLst/>
          </a:prstGeom>
        </p:spPr>
        <p:txBody>
          <a:bodyPr wrap="square">
            <a:spAutoFit/>
          </a:bodyPr>
          <a:lstStyle/>
          <a:p>
            <a:pPr algn="ctr"/>
            <a:r>
              <a:rPr lang="es-CO" sz="2000" b="1" dirty="0">
                <a:solidFill>
                  <a:srgbClr val="FF0000"/>
                </a:solidFill>
              </a:rPr>
              <a:t>Los que guardan los mandamientos son sellados y protegidos por el Señor.</a:t>
            </a:r>
          </a:p>
        </p:txBody>
      </p:sp>
      <p:sp>
        <p:nvSpPr>
          <p:cNvPr id="5" name="4 Rectángulo"/>
          <p:cNvSpPr/>
          <p:nvPr/>
        </p:nvSpPr>
        <p:spPr>
          <a:xfrm>
            <a:off x="6588223" y="5301208"/>
            <a:ext cx="2536811" cy="1323439"/>
          </a:xfrm>
          <a:prstGeom prst="rect">
            <a:avLst/>
          </a:prstGeom>
        </p:spPr>
        <p:txBody>
          <a:bodyPr wrap="square">
            <a:spAutoFit/>
          </a:bodyPr>
          <a:lstStyle/>
          <a:p>
            <a:pPr algn="ctr"/>
            <a:r>
              <a:rPr lang="es-CO" sz="2000" b="1" dirty="0">
                <a:solidFill>
                  <a:srgbClr val="FF0000"/>
                </a:solidFill>
              </a:rPr>
              <a:t>Permanecen en oración y ruego, esperando el regreso de Cristo.</a:t>
            </a:r>
          </a:p>
        </p:txBody>
      </p:sp>
    </p:spTree>
    <p:extLst>
      <p:ext uri="{BB962C8B-B14F-4D97-AF65-F5344CB8AC3E}">
        <p14:creationId xmlns:p14="http://schemas.microsoft.com/office/powerpoint/2010/main" val="270953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arn(inVertic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90"/>
                                          </p:val>
                                        </p:tav>
                                        <p:tav tm="100000">
                                          <p:val>
                                            <p:fltVal val="0"/>
                                          </p:val>
                                        </p:tav>
                                      </p:tavLst>
                                    </p:anim>
                                    <p:animEffect transition="in" filter="fade">
                                      <p:cBhvr>
                                        <p:cTn id="20" dur="1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Effect transition="in" filter="barn(inVertical)">
                                      <p:cBhvr>
                                        <p:cTn id="25" dur="500"/>
                                        <p:tgtEl>
                                          <p:spTgt spid="1028"/>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618856" cy="4176464"/>
          </a:xfrm>
        </p:spPr>
        <p:txBody>
          <a:bodyPr>
            <a:normAutofit fontScale="92500" lnSpcReduction="10000"/>
          </a:bodyPr>
          <a:lstStyle/>
          <a:p>
            <a:pPr marL="0" indent="0" algn="ctr">
              <a:buNone/>
            </a:pPr>
            <a:r>
              <a:rPr lang="es-CO" dirty="0"/>
              <a:t>En preparación para la segunda venida, este grupo de creyentes proclaman el Evangelio, llamando a otros a adorar al Señor como Creador </a:t>
            </a:r>
            <a:r>
              <a:rPr lang="es-CO" dirty="0">
                <a:solidFill>
                  <a:srgbClr val="FF0000"/>
                </a:solidFill>
              </a:rPr>
              <a:t>(Apoc.14:6,7)</a:t>
            </a:r>
            <a:r>
              <a:rPr lang="es-CO" dirty="0"/>
              <a:t>. Los que adoran a Dios en amor le obedecerán; el apóstol Juan declaró</a:t>
            </a:r>
            <a:r>
              <a:rPr lang="es-CO" dirty="0" smtClean="0"/>
              <a:t>:</a:t>
            </a:r>
            <a:endParaRPr lang="es-CO" dirty="0"/>
          </a:p>
        </p:txBody>
      </p:sp>
      <p:pic>
        <p:nvPicPr>
          <p:cNvPr id="1026" name="Picture 2" descr="https://encrypted-tbn0.gstatic.com/images?q=tbn:ANd9GcRS4plMPETCTL1MfE7S5G4uo5ZnIGIHzmOiDe3HxNRKZehFLri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2656"/>
            <a:ext cx="3600400" cy="3960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2" y="4941168"/>
            <a:ext cx="7848872" cy="1384995"/>
          </a:xfrm>
          <a:prstGeom prst="rect">
            <a:avLst/>
          </a:prstGeom>
        </p:spPr>
        <p:txBody>
          <a:bodyPr wrap="square">
            <a:spAutoFit/>
          </a:bodyPr>
          <a:lstStyle/>
          <a:p>
            <a:pPr algn="ctr"/>
            <a:r>
              <a:rPr lang="es-CO" sz="2800" dirty="0"/>
              <a:t>“</a:t>
            </a:r>
            <a:r>
              <a:rPr lang="es-CO" sz="2800" b="1" dirty="0">
                <a:latin typeface="Agency FB" pitchFamily="34" charset="0"/>
              </a:rPr>
              <a:t>Este es el amor a Dios, que guardemos sus mandamientos; y sus mandamientos no son gravosos</a:t>
            </a:r>
            <a:r>
              <a:rPr lang="es-CO" sz="2800" dirty="0"/>
              <a:t>”</a:t>
            </a:r>
          </a:p>
          <a:p>
            <a:pPr algn="ctr"/>
            <a:r>
              <a:rPr lang="es-CO" sz="2800" dirty="0"/>
              <a:t> </a:t>
            </a:r>
            <a:r>
              <a:rPr lang="es-CO" sz="2800" dirty="0">
                <a:solidFill>
                  <a:srgbClr val="FF0000"/>
                </a:solidFill>
              </a:rPr>
              <a:t>(1 Juan 5:3).</a:t>
            </a:r>
          </a:p>
        </p:txBody>
      </p:sp>
    </p:spTree>
    <p:extLst>
      <p:ext uri="{BB962C8B-B14F-4D97-AF65-F5344CB8AC3E}">
        <p14:creationId xmlns:p14="http://schemas.microsoft.com/office/powerpoint/2010/main" val="368460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880320"/>
          </a:xfrm>
        </p:spPr>
        <p:txBody>
          <a:bodyPr>
            <a:normAutofit/>
          </a:bodyPr>
          <a:lstStyle/>
          <a:p>
            <a:pPr marL="0" indent="0" algn="ctr" fontAlgn="base">
              <a:buNone/>
            </a:pPr>
            <a:r>
              <a:rPr lang="es-CO" sz="3500" b="1" dirty="0" smtClean="0"/>
              <a:t>Los </a:t>
            </a:r>
            <a:r>
              <a:rPr lang="es-CO" sz="3500" b="1" dirty="0"/>
              <a:t>juicios de Dios y la </a:t>
            </a:r>
            <a:r>
              <a:rPr lang="es-CO" sz="3500" b="1" dirty="0" smtClean="0"/>
              <a:t>Ley</a:t>
            </a:r>
            <a:r>
              <a:rPr lang="es-CO" sz="3500" dirty="0"/>
              <a:t>.</a:t>
            </a:r>
          </a:p>
          <a:p>
            <a:pPr marL="0" indent="0" algn="ctr" fontAlgn="base">
              <a:buNone/>
            </a:pPr>
            <a:r>
              <a:rPr lang="es-CO" dirty="0" smtClean="0"/>
              <a:t>El </a:t>
            </a:r>
            <a:r>
              <a:rPr lang="es-CO" dirty="0"/>
              <a:t>juicio de Dios que consiste en las siete últimas plagas que caen sobre los desobedientes, se origina en el templo </a:t>
            </a:r>
            <a:r>
              <a:rPr lang="es-CO" dirty="0" smtClean="0"/>
              <a:t>«</a:t>
            </a:r>
            <a:r>
              <a:rPr lang="es-CO" b="1" i="1" dirty="0" smtClean="0">
                <a:latin typeface="Agency FB" pitchFamily="34" charset="0"/>
              </a:rPr>
              <a:t>del </a:t>
            </a:r>
            <a:r>
              <a:rPr lang="es-CO" b="1" i="1" dirty="0">
                <a:latin typeface="Agency FB" pitchFamily="34" charset="0"/>
              </a:rPr>
              <a:t>T</a:t>
            </a:r>
            <a:r>
              <a:rPr lang="es-CO" b="1" i="1" dirty="0" smtClean="0">
                <a:latin typeface="Agency FB" pitchFamily="34" charset="0"/>
              </a:rPr>
              <a:t>abernáculo </a:t>
            </a:r>
            <a:r>
              <a:rPr lang="es-CO" b="1" i="1" dirty="0">
                <a:latin typeface="Agency FB" pitchFamily="34" charset="0"/>
              </a:rPr>
              <a:t>del T</a:t>
            </a:r>
            <a:r>
              <a:rPr lang="es-CO" b="1" i="1" dirty="0" smtClean="0">
                <a:latin typeface="Agency FB" pitchFamily="34" charset="0"/>
              </a:rPr>
              <a:t>estimonio</a:t>
            </a:r>
            <a:r>
              <a:rPr lang="es-CO" dirty="0" smtClean="0"/>
              <a:t>» </a:t>
            </a:r>
            <a:r>
              <a:rPr lang="es-CO" dirty="0"/>
              <a:t>en el cielo </a:t>
            </a:r>
            <a:r>
              <a:rPr lang="es-CO" dirty="0">
                <a:solidFill>
                  <a:srgbClr val="FF0000"/>
                </a:solidFill>
              </a:rPr>
              <a:t>(</a:t>
            </a:r>
            <a:r>
              <a:rPr lang="es-CO" dirty="0" smtClean="0">
                <a:solidFill>
                  <a:srgbClr val="FF0000"/>
                </a:solidFill>
              </a:rPr>
              <a:t>Apoc.15:5,6)</a:t>
            </a:r>
            <a:r>
              <a:rPr lang="es-CO" dirty="0" smtClean="0"/>
              <a:t>. </a:t>
            </a:r>
            <a:endParaRPr lang="es-CO" dirty="0"/>
          </a:p>
          <a:p>
            <a:endParaRPr lang="es-CO" dirty="0"/>
          </a:p>
          <a:p>
            <a:endParaRPr lang="es-CO" dirty="0"/>
          </a:p>
        </p:txBody>
      </p:sp>
      <p:sp>
        <p:nvSpPr>
          <p:cNvPr id="4" name="3 Rectángulo"/>
          <p:cNvSpPr/>
          <p:nvPr/>
        </p:nvSpPr>
        <p:spPr>
          <a:xfrm>
            <a:off x="395536" y="3441450"/>
            <a:ext cx="4572000" cy="3108543"/>
          </a:xfrm>
          <a:prstGeom prst="rect">
            <a:avLst/>
          </a:prstGeom>
        </p:spPr>
        <p:txBody>
          <a:bodyPr>
            <a:spAutoFit/>
          </a:bodyPr>
          <a:lstStyle/>
          <a:p>
            <a:pPr algn="ctr" fontAlgn="base"/>
            <a:r>
              <a:rPr lang="es-CO" sz="2800" dirty="0"/>
              <a:t>En Israel se conocía bien el término el tabernáculo del testimonio; designaba el tabernáculo que Moisés había construido, y en estos textos se lo menciona: </a:t>
            </a:r>
            <a:r>
              <a:rPr lang="es-CO" sz="2800" dirty="0">
                <a:solidFill>
                  <a:srgbClr val="FF0000"/>
                </a:solidFill>
              </a:rPr>
              <a:t>(Núm.1:50,53; 17:8; 18:2)</a:t>
            </a:r>
            <a:r>
              <a:rPr lang="es-CO" sz="2800" dirty="0"/>
              <a:t>. </a:t>
            </a:r>
          </a:p>
        </p:txBody>
      </p:sp>
      <p:pic>
        <p:nvPicPr>
          <p:cNvPr id="1026" name="Picture 2" descr="http://t0.gstatic.com/images?q=tbn:ANd9GcRmgwJCefngqOpHxDeLZhTBLLzYkjAXTA496_G1O7zFP415pqqtp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441450"/>
            <a:ext cx="3672408" cy="2867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61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randombar(horizont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1390</Words>
  <Application>Microsoft Office PowerPoint</Application>
  <PresentationFormat>Presentación en pantalla (4:3)</PresentationFormat>
  <Paragraphs>57</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COMPUCENTRO</cp:lastModifiedBy>
  <cp:revision>2</cp:revision>
  <dcterms:created xsi:type="dcterms:W3CDTF">2013-06-04T13:27:43Z</dcterms:created>
  <dcterms:modified xsi:type="dcterms:W3CDTF">2013-07-16T14:39:01Z</dcterms:modified>
</cp:coreProperties>
</file>